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74" r:id="rId2"/>
    <p:sldId id="375" r:id="rId3"/>
    <p:sldId id="376" r:id="rId4"/>
    <p:sldId id="377" r:id="rId5"/>
    <p:sldId id="378" r:id="rId6"/>
    <p:sldId id="379" r:id="rId7"/>
    <p:sldId id="380" r:id="rId8"/>
    <p:sldId id="381" r:id="rId9"/>
    <p:sldId id="382" r:id="rId10"/>
    <p:sldId id="383" r:id="rId11"/>
    <p:sldId id="384" r:id="rId12"/>
    <p:sldId id="385" r:id="rId13"/>
    <p:sldId id="386" r:id="rId14"/>
    <p:sldId id="388" r:id="rId15"/>
    <p:sldId id="256" r:id="rId16"/>
    <p:sldId id="257" r:id="rId17"/>
    <p:sldId id="258" r:id="rId18"/>
    <p:sldId id="259" r:id="rId19"/>
    <p:sldId id="260" r:id="rId20"/>
    <p:sldId id="261" r:id="rId21"/>
    <p:sldId id="262" r:id="rId22"/>
    <p:sldId id="263" r:id="rId23"/>
    <p:sldId id="264" r:id="rId24"/>
    <p:sldId id="267" r:id="rId25"/>
    <p:sldId id="268" r:id="rId26"/>
    <p:sldId id="269" r:id="rId27"/>
    <p:sldId id="270" r:id="rId28"/>
    <p:sldId id="271" r:id="rId29"/>
    <p:sldId id="272" r:id="rId30"/>
    <p:sldId id="345" r:id="rId31"/>
    <p:sldId id="346" r:id="rId32"/>
    <p:sldId id="273" r:id="rId33"/>
    <p:sldId id="274" r:id="rId34"/>
    <p:sldId id="275" r:id="rId35"/>
    <p:sldId id="340" r:id="rId36"/>
    <p:sldId id="276" r:id="rId37"/>
    <p:sldId id="277" r:id="rId38"/>
    <p:sldId id="347" r:id="rId39"/>
    <p:sldId id="278" r:id="rId40"/>
    <p:sldId id="279" r:id="rId41"/>
    <p:sldId id="348" r:id="rId42"/>
    <p:sldId id="281" r:id="rId43"/>
    <p:sldId id="349" r:id="rId44"/>
    <p:sldId id="350" r:id="rId45"/>
    <p:sldId id="284" r:id="rId46"/>
    <p:sldId id="285" r:id="rId47"/>
    <p:sldId id="286" r:id="rId48"/>
    <p:sldId id="287" r:id="rId49"/>
    <p:sldId id="288" r:id="rId50"/>
    <p:sldId id="289" r:id="rId51"/>
    <p:sldId id="290" r:id="rId52"/>
    <p:sldId id="291" r:id="rId53"/>
    <p:sldId id="292" r:id="rId54"/>
    <p:sldId id="351" r:id="rId55"/>
    <p:sldId id="352" r:id="rId56"/>
    <p:sldId id="294" r:id="rId57"/>
    <p:sldId id="353" r:id="rId58"/>
    <p:sldId id="354" r:id="rId59"/>
    <p:sldId id="355" r:id="rId60"/>
    <p:sldId id="356" r:id="rId61"/>
    <p:sldId id="295" r:id="rId62"/>
    <p:sldId id="296" r:id="rId63"/>
    <p:sldId id="297" r:id="rId64"/>
    <p:sldId id="298" r:id="rId65"/>
    <p:sldId id="299" r:id="rId66"/>
    <p:sldId id="300" r:id="rId67"/>
    <p:sldId id="357" r:id="rId68"/>
    <p:sldId id="358" r:id="rId69"/>
    <p:sldId id="301" r:id="rId70"/>
    <p:sldId id="359" r:id="rId71"/>
    <p:sldId id="360" r:id="rId72"/>
    <p:sldId id="361" r:id="rId73"/>
    <p:sldId id="362" r:id="rId74"/>
    <p:sldId id="302" r:id="rId75"/>
    <p:sldId id="303" r:id="rId76"/>
    <p:sldId id="304" r:id="rId77"/>
    <p:sldId id="343" r:id="rId78"/>
    <p:sldId id="305" r:id="rId79"/>
    <p:sldId id="363" r:id="rId80"/>
    <p:sldId id="306" r:id="rId81"/>
    <p:sldId id="307" r:id="rId82"/>
    <p:sldId id="308" r:id="rId83"/>
    <p:sldId id="364" r:id="rId84"/>
    <p:sldId id="365" r:id="rId85"/>
    <p:sldId id="367" r:id="rId86"/>
    <p:sldId id="309" r:id="rId87"/>
    <p:sldId id="366" r:id="rId88"/>
    <p:sldId id="310" r:id="rId89"/>
    <p:sldId id="311" r:id="rId90"/>
    <p:sldId id="314" r:id="rId91"/>
    <p:sldId id="315" r:id="rId92"/>
    <p:sldId id="316" r:id="rId93"/>
    <p:sldId id="317" r:id="rId94"/>
    <p:sldId id="318" r:id="rId95"/>
    <p:sldId id="319" r:id="rId96"/>
    <p:sldId id="320" r:id="rId97"/>
    <p:sldId id="368" r:id="rId98"/>
    <p:sldId id="321" r:id="rId99"/>
    <p:sldId id="322" r:id="rId100"/>
    <p:sldId id="323" r:id="rId101"/>
    <p:sldId id="324" r:id="rId102"/>
    <p:sldId id="325" r:id="rId103"/>
    <p:sldId id="342" r:id="rId104"/>
    <p:sldId id="341" r:id="rId105"/>
    <p:sldId id="326" r:id="rId106"/>
    <p:sldId id="327" r:id="rId107"/>
    <p:sldId id="328" r:id="rId108"/>
    <p:sldId id="329" r:id="rId109"/>
    <p:sldId id="330" r:id="rId110"/>
    <p:sldId id="331" r:id="rId111"/>
    <p:sldId id="332" r:id="rId112"/>
    <p:sldId id="333" r:id="rId113"/>
    <p:sldId id="334" r:id="rId114"/>
    <p:sldId id="335" r:id="rId115"/>
    <p:sldId id="336" r:id="rId116"/>
    <p:sldId id="337" r:id="rId11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114" d="100"/>
          <a:sy n="114" d="100"/>
        </p:scale>
        <p:origin x="980"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5C57910-48AE-45C0-88CA-69D06B17B34A}" type="datetimeFigureOut">
              <a:rPr lang="zh-CN" altLang="en-US" smtClean="0"/>
              <a:t>2022/6/7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6E45DA-C7E5-4CD9-A761-A824B104027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5C57910-48AE-45C0-88CA-69D06B17B34A}" type="datetimeFigureOut">
              <a:rPr lang="zh-CN" altLang="en-US" smtClean="0"/>
              <a:t>2022/6/7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6E45DA-C7E5-4CD9-A761-A824B104027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5C57910-48AE-45C0-88CA-69D06B17B34A}" type="datetimeFigureOut">
              <a:rPr lang="zh-CN" altLang="en-US" smtClean="0"/>
              <a:t>2022/6/7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6E45DA-C7E5-4CD9-A761-A824B104027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5C57910-48AE-45C0-88CA-69D06B17B34A}" type="datetimeFigureOut">
              <a:rPr lang="zh-CN" altLang="en-US" smtClean="0"/>
              <a:t>2022/6/7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6E45DA-C7E5-4CD9-A761-A824B104027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5C57910-48AE-45C0-88CA-69D06B17B34A}" type="datetimeFigureOut">
              <a:rPr lang="zh-CN" altLang="en-US" smtClean="0"/>
              <a:t>2022/6/7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6E45DA-C7E5-4CD9-A761-A824B104027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5C57910-48AE-45C0-88CA-69D06B17B34A}" type="datetimeFigureOut">
              <a:rPr lang="zh-CN" altLang="en-US" smtClean="0"/>
              <a:t>2022/6/7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6E45DA-C7E5-4CD9-A761-A824B104027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5C57910-48AE-45C0-88CA-69D06B17B34A}" type="datetimeFigureOut">
              <a:rPr lang="zh-CN" altLang="en-US" smtClean="0"/>
              <a:t>2022/6/7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96E45DA-C7E5-4CD9-A761-A824B104027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5C57910-48AE-45C0-88CA-69D06B17B34A}" type="datetimeFigureOut">
              <a:rPr lang="zh-CN" altLang="en-US" smtClean="0"/>
              <a:t>2022/6/7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96E45DA-C7E5-4CD9-A761-A824B104027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5C57910-48AE-45C0-88CA-69D06B17B34A}" type="datetimeFigureOut">
              <a:rPr lang="zh-CN" altLang="en-US" smtClean="0"/>
              <a:t>2022/6/7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96E45DA-C7E5-4CD9-A761-A824B104027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5C57910-48AE-45C0-88CA-69D06B17B34A}" type="datetimeFigureOut">
              <a:rPr lang="zh-CN" altLang="en-US" smtClean="0"/>
              <a:t>2022/6/7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6E45DA-C7E5-4CD9-A761-A824B104027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5C57910-48AE-45C0-88CA-69D06B17B34A}" type="datetimeFigureOut">
              <a:rPr lang="zh-CN" altLang="en-US" smtClean="0"/>
              <a:t>2022/6/7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6E45DA-C7E5-4CD9-A761-A824B104027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C57910-48AE-45C0-88CA-69D06B17B34A}" type="datetimeFigureOut">
              <a:rPr lang="zh-CN" altLang="en-US" smtClean="0"/>
              <a:t>2022/6/7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6E45DA-C7E5-4CD9-A761-A824B104027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100.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10.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18" Type="http://schemas.openxmlformats.org/officeDocument/2006/relationships/image" Target="../media/image116.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png"/><Relationship Id="rId2" Type="http://schemas.openxmlformats.org/officeDocument/2006/relationships/image" Target="../media/image100.png"/><Relationship Id="rId16"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png"/><Relationship Id="rId19" Type="http://schemas.openxmlformats.org/officeDocument/2006/relationships/image" Target="../media/image117.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29.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30.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18" Type="http://schemas.openxmlformats.org/officeDocument/2006/relationships/image" Target="../media/image148.png"/><Relationship Id="rId3" Type="http://schemas.openxmlformats.org/officeDocument/2006/relationships/image" Target="../media/image133.png"/><Relationship Id="rId21" Type="http://schemas.openxmlformats.org/officeDocument/2006/relationships/image" Target="../media/image151.png"/><Relationship Id="rId7" Type="http://schemas.openxmlformats.org/officeDocument/2006/relationships/image" Target="../media/image137.png"/><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image" Target="../media/image132.png"/><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1.png"/><Relationship Id="rId24" Type="http://schemas.openxmlformats.org/officeDocument/2006/relationships/image" Target="../media/image154.png"/><Relationship Id="rId5" Type="http://schemas.openxmlformats.org/officeDocument/2006/relationships/image" Target="../media/image135.png"/><Relationship Id="rId15" Type="http://schemas.openxmlformats.org/officeDocument/2006/relationships/image" Target="../media/image145.png"/><Relationship Id="rId23" Type="http://schemas.openxmlformats.org/officeDocument/2006/relationships/image" Target="../media/image153.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 Id="rId22" Type="http://schemas.openxmlformats.org/officeDocument/2006/relationships/image" Target="../media/image152.png"/></Relationships>
</file>

<file path=ppt/slides/_rels/slide31.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3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3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38.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0.png"/><Relationship Id="rId3" Type="http://schemas.openxmlformats.org/officeDocument/2006/relationships/image" Target="../media/image180.png"/><Relationship Id="rId7" Type="http://schemas.openxmlformats.org/officeDocument/2006/relationships/image" Target="../media/image184.png"/><Relationship Id="rId12" Type="http://schemas.openxmlformats.org/officeDocument/2006/relationships/image" Target="../media/image189.png"/><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83.png"/><Relationship Id="rId11" Type="http://schemas.openxmlformats.org/officeDocument/2006/relationships/image" Target="../media/image188.png"/><Relationship Id="rId5" Type="http://schemas.openxmlformats.org/officeDocument/2006/relationships/image" Target="../media/image182.png"/><Relationship Id="rId10" Type="http://schemas.openxmlformats.org/officeDocument/2006/relationships/image" Target="../media/image187.png"/><Relationship Id="rId4" Type="http://schemas.openxmlformats.org/officeDocument/2006/relationships/image" Target="../media/image181.png"/><Relationship Id="rId9" Type="http://schemas.openxmlformats.org/officeDocument/2006/relationships/image" Target="../media/image186.png"/></Relationships>
</file>

<file path=ppt/slides/_rels/slide3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41.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9.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8.png"/><Relationship Id="rId17" Type="http://schemas.openxmlformats.org/officeDocument/2006/relationships/image" Target="../media/image213.png"/><Relationship Id="rId2" Type="http://schemas.openxmlformats.org/officeDocument/2006/relationships/image" Target="../media/image198.png"/><Relationship Id="rId16"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02.png"/><Relationship Id="rId11" Type="http://schemas.openxmlformats.org/officeDocument/2006/relationships/image" Target="../media/image207.png"/><Relationship Id="rId5" Type="http://schemas.openxmlformats.org/officeDocument/2006/relationships/image" Target="../media/image201.png"/><Relationship Id="rId15" Type="http://schemas.openxmlformats.org/officeDocument/2006/relationships/image" Target="../media/image211.png"/><Relationship Id="rId10" Type="http://schemas.openxmlformats.org/officeDocument/2006/relationships/image" Target="../media/image206.png"/><Relationship Id="rId4" Type="http://schemas.openxmlformats.org/officeDocument/2006/relationships/image" Target="../media/image200.png"/><Relationship Id="rId9" Type="http://schemas.openxmlformats.org/officeDocument/2006/relationships/image" Target="../media/image205.png"/><Relationship Id="rId14" Type="http://schemas.openxmlformats.org/officeDocument/2006/relationships/image" Target="../media/image210.png"/></Relationships>
</file>

<file path=ppt/slides/_rels/slide42.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10" Type="http://schemas.openxmlformats.org/officeDocument/2006/relationships/image" Target="../media/image222.png"/><Relationship Id="rId4" Type="http://schemas.openxmlformats.org/officeDocument/2006/relationships/image" Target="../media/image216.png"/><Relationship Id="rId9" Type="http://schemas.openxmlformats.org/officeDocument/2006/relationships/image" Target="../media/image221.png"/></Relationships>
</file>

<file path=ppt/slides/_rels/slide43.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4.png"/><Relationship Id="rId3" Type="http://schemas.openxmlformats.org/officeDocument/2006/relationships/image" Target="../media/image224.png"/><Relationship Id="rId7" Type="http://schemas.openxmlformats.org/officeDocument/2006/relationships/image" Target="../media/image228.png"/><Relationship Id="rId12" Type="http://schemas.openxmlformats.org/officeDocument/2006/relationships/image" Target="../media/image233.png"/><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27.png"/><Relationship Id="rId11" Type="http://schemas.openxmlformats.org/officeDocument/2006/relationships/image" Target="../media/image232.png"/><Relationship Id="rId5" Type="http://schemas.openxmlformats.org/officeDocument/2006/relationships/image" Target="../media/image226.png"/><Relationship Id="rId10" Type="http://schemas.openxmlformats.org/officeDocument/2006/relationships/image" Target="../media/image231.png"/><Relationship Id="rId4" Type="http://schemas.openxmlformats.org/officeDocument/2006/relationships/image" Target="../media/image225.png"/><Relationship Id="rId9" Type="http://schemas.openxmlformats.org/officeDocument/2006/relationships/image" Target="../media/image230.png"/><Relationship Id="rId14" Type="http://schemas.openxmlformats.org/officeDocument/2006/relationships/image" Target="../media/image235.png"/></Relationships>
</file>

<file path=ppt/slides/_rels/slide44.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241.png"/><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s>
</file>

<file path=ppt/slides/_rels/slide45.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249.png"/><Relationship Id="rId13" Type="http://schemas.openxmlformats.org/officeDocument/2006/relationships/image" Target="../media/image254.png"/><Relationship Id="rId3" Type="http://schemas.openxmlformats.org/officeDocument/2006/relationships/image" Target="../media/image244.png"/><Relationship Id="rId7" Type="http://schemas.openxmlformats.org/officeDocument/2006/relationships/image" Target="../media/image248.png"/><Relationship Id="rId12" Type="http://schemas.openxmlformats.org/officeDocument/2006/relationships/image" Target="../media/image253.png"/><Relationship Id="rId2"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47.png"/><Relationship Id="rId11" Type="http://schemas.openxmlformats.org/officeDocument/2006/relationships/image" Target="../media/image252.png"/><Relationship Id="rId5" Type="http://schemas.openxmlformats.org/officeDocument/2006/relationships/image" Target="../media/image246.png"/><Relationship Id="rId10" Type="http://schemas.openxmlformats.org/officeDocument/2006/relationships/image" Target="../media/image251.png"/><Relationship Id="rId4" Type="http://schemas.openxmlformats.org/officeDocument/2006/relationships/image" Target="../media/image245.png"/><Relationship Id="rId9" Type="http://schemas.openxmlformats.org/officeDocument/2006/relationships/image" Target="../media/image250.png"/></Relationships>
</file>

<file path=ppt/slides/_rels/slide47.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image" Target="../media/image9.png"/><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50.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73.png"/><Relationship Id="rId3" Type="http://schemas.openxmlformats.org/officeDocument/2006/relationships/image" Target="../media/image263.png"/><Relationship Id="rId7" Type="http://schemas.openxmlformats.org/officeDocument/2006/relationships/image" Target="../media/image267.png"/><Relationship Id="rId12" Type="http://schemas.openxmlformats.org/officeDocument/2006/relationships/image" Target="../media/image272.png"/><Relationship Id="rId2" Type="http://schemas.openxmlformats.org/officeDocument/2006/relationships/image" Target="../media/image262.png"/><Relationship Id="rId16" Type="http://schemas.openxmlformats.org/officeDocument/2006/relationships/image" Target="../media/image276.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image" Target="../media/image271.png"/><Relationship Id="rId5" Type="http://schemas.openxmlformats.org/officeDocument/2006/relationships/image" Target="../media/image265.png"/><Relationship Id="rId15" Type="http://schemas.openxmlformats.org/officeDocument/2006/relationships/image" Target="../media/image275.png"/><Relationship Id="rId10" Type="http://schemas.openxmlformats.org/officeDocument/2006/relationships/image" Target="../media/image270.png"/><Relationship Id="rId4" Type="http://schemas.openxmlformats.org/officeDocument/2006/relationships/image" Target="../media/image264.png"/><Relationship Id="rId9" Type="http://schemas.openxmlformats.org/officeDocument/2006/relationships/image" Target="../media/image269.png"/><Relationship Id="rId14" Type="http://schemas.openxmlformats.org/officeDocument/2006/relationships/image" Target="../media/image274.png"/></Relationships>
</file>

<file path=ppt/slides/_rels/slide55.xml.rels><?xml version="1.0" encoding="UTF-8" standalone="yes"?>
<Relationships xmlns="http://schemas.openxmlformats.org/package/2006/relationships"><Relationship Id="rId3" Type="http://schemas.openxmlformats.org/officeDocument/2006/relationships/image" Target="../media/image275.png"/><Relationship Id="rId7" Type="http://schemas.openxmlformats.org/officeDocument/2006/relationships/image" Target="../media/image281.png"/><Relationship Id="rId2" Type="http://schemas.openxmlformats.org/officeDocument/2006/relationships/image" Target="../media/image277.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s>
</file>

<file path=ppt/slides/_rels/slide56.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289.png"/><Relationship Id="rId13" Type="http://schemas.openxmlformats.org/officeDocument/2006/relationships/image" Target="../media/image294.png"/><Relationship Id="rId3" Type="http://schemas.openxmlformats.org/officeDocument/2006/relationships/image" Target="../media/image284.png"/><Relationship Id="rId7" Type="http://schemas.openxmlformats.org/officeDocument/2006/relationships/image" Target="../media/image288.png"/><Relationship Id="rId12" Type="http://schemas.openxmlformats.org/officeDocument/2006/relationships/image" Target="../media/image293.png"/><Relationship Id="rId2"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287.png"/><Relationship Id="rId11" Type="http://schemas.openxmlformats.org/officeDocument/2006/relationships/image" Target="../media/image292.png"/><Relationship Id="rId5" Type="http://schemas.openxmlformats.org/officeDocument/2006/relationships/image" Target="../media/image286.png"/><Relationship Id="rId15" Type="http://schemas.openxmlformats.org/officeDocument/2006/relationships/image" Target="../media/image296.png"/><Relationship Id="rId10" Type="http://schemas.openxmlformats.org/officeDocument/2006/relationships/image" Target="../media/image291.png"/><Relationship Id="rId4" Type="http://schemas.openxmlformats.org/officeDocument/2006/relationships/image" Target="../media/image285.png"/><Relationship Id="rId9" Type="http://schemas.openxmlformats.org/officeDocument/2006/relationships/image" Target="../media/image290.png"/><Relationship Id="rId14" Type="http://schemas.openxmlformats.org/officeDocument/2006/relationships/image" Target="../media/image295.png"/></Relationships>
</file>

<file path=ppt/slides/_rels/slide58.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08.png"/><Relationship Id="rId3" Type="http://schemas.openxmlformats.org/officeDocument/2006/relationships/image" Target="../media/image298.png"/><Relationship Id="rId7" Type="http://schemas.openxmlformats.org/officeDocument/2006/relationships/image" Target="../media/image302.png"/><Relationship Id="rId12" Type="http://schemas.openxmlformats.org/officeDocument/2006/relationships/image" Target="../media/image307.png"/><Relationship Id="rId2"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301.png"/><Relationship Id="rId11" Type="http://schemas.openxmlformats.org/officeDocument/2006/relationships/image" Target="../media/image306.png"/><Relationship Id="rId5" Type="http://schemas.openxmlformats.org/officeDocument/2006/relationships/image" Target="../media/image300.png"/><Relationship Id="rId10" Type="http://schemas.openxmlformats.org/officeDocument/2006/relationships/image" Target="../media/image305.png"/><Relationship Id="rId4" Type="http://schemas.openxmlformats.org/officeDocument/2006/relationships/image" Target="../media/image299.png"/><Relationship Id="rId9" Type="http://schemas.openxmlformats.org/officeDocument/2006/relationships/image" Target="../media/image304.png"/></Relationships>
</file>

<file path=ppt/slides/_rels/slide59.xml.rels><?xml version="1.0" encoding="UTF-8" standalone="yes"?>
<Relationships xmlns="http://schemas.openxmlformats.org/package/2006/relationships"><Relationship Id="rId8" Type="http://schemas.openxmlformats.org/officeDocument/2006/relationships/image" Target="../media/image315.png"/><Relationship Id="rId3" Type="http://schemas.openxmlformats.org/officeDocument/2006/relationships/image" Target="../media/image310.png"/><Relationship Id="rId7" Type="http://schemas.openxmlformats.org/officeDocument/2006/relationships/image" Target="../media/image314.png"/><Relationship Id="rId2" Type="http://schemas.openxmlformats.org/officeDocument/2006/relationships/image" Target="../media/image309.png"/><Relationship Id="rId1" Type="http://schemas.openxmlformats.org/officeDocument/2006/relationships/slideLayout" Target="../slideLayouts/slideLayout2.xml"/><Relationship Id="rId6" Type="http://schemas.openxmlformats.org/officeDocument/2006/relationships/image" Target="../media/image313.png"/><Relationship Id="rId11" Type="http://schemas.openxmlformats.org/officeDocument/2006/relationships/image" Target="../media/image318.png"/><Relationship Id="rId5" Type="http://schemas.openxmlformats.org/officeDocument/2006/relationships/image" Target="../media/image312.png"/><Relationship Id="rId10" Type="http://schemas.openxmlformats.org/officeDocument/2006/relationships/image" Target="../media/image317.png"/><Relationship Id="rId4" Type="http://schemas.openxmlformats.org/officeDocument/2006/relationships/image" Target="../media/image311.png"/><Relationship Id="rId9" Type="http://schemas.openxmlformats.org/officeDocument/2006/relationships/image" Target="../media/image316.png"/></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8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2.xml"/><Relationship Id="rId4" Type="http://schemas.openxmlformats.org/officeDocument/2006/relationships/image" Target="../media/image344.png"/></Relationships>
</file>

<file path=ppt/slides/_rels/slide83.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8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90.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2.xml"/><Relationship Id="rId4" Type="http://schemas.openxmlformats.org/officeDocument/2006/relationships/image" Target="../media/image365.png"/></Relationships>
</file>

<file path=ppt/slides/_rels/slide96.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928926" y="142852"/>
            <a:ext cx="4143404" cy="500065"/>
          </a:xfrm>
        </p:spPr>
        <p:txBody>
          <a:bodyPr>
            <a:noAutofit/>
          </a:bodyPr>
          <a:lstStyle/>
          <a:p>
            <a:r>
              <a:rPr lang="zh-CN" altLang="en-US" sz="2400" b="1" dirty="0">
                <a:latin typeface="Times New Roman" panose="02020603050405020304" pitchFamily="18" charset="0"/>
                <a:ea typeface="+mn-ea"/>
                <a:cs typeface="Times New Roman" panose="02020603050405020304" pitchFamily="18" charset="0"/>
              </a:rPr>
              <a:t>第一部分  </a:t>
            </a:r>
            <a:r>
              <a:rPr lang="en-US" altLang="zh-CN" sz="2400" b="1" dirty="0">
                <a:latin typeface="Times New Roman" panose="02020603050405020304" pitchFamily="18" charset="0"/>
                <a:ea typeface="+mn-ea"/>
                <a:cs typeface="Times New Roman" panose="02020603050405020304" pitchFamily="18" charset="0"/>
              </a:rPr>
              <a:t>EDA</a:t>
            </a:r>
            <a:r>
              <a:rPr lang="zh-CN" altLang="en-US" sz="2400" b="1" dirty="0">
                <a:latin typeface="Times New Roman" panose="02020603050405020304" pitchFamily="18" charset="0"/>
                <a:ea typeface="+mn-ea"/>
                <a:cs typeface="Times New Roman" panose="02020603050405020304" pitchFamily="18" charset="0"/>
              </a:rPr>
              <a:t>设计概述</a:t>
            </a:r>
            <a:endParaRPr lang="en-US" altLang="zh-CN" sz="2400" b="1" dirty="0">
              <a:latin typeface="Times New Roman" panose="02020603050405020304" pitchFamily="18" charset="0"/>
              <a:ea typeface="+mn-ea"/>
              <a:cs typeface="Times New Roman" panose="02020603050405020304" pitchFamily="18" charset="0"/>
            </a:endParaRPr>
          </a:p>
        </p:txBody>
      </p:sp>
      <p:sp>
        <p:nvSpPr>
          <p:cNvPr id="3" name="副标题 2"/>
          <p:cNvSpPr>
            <a:spLocks noGrp="1"/>
          </p:cNvSpPr>
          <p:nvPr>
            <p:ph type="subTitle" idx="1"/>
          </p:nvPr>
        </p:nvSpPr>
        <p:spPr>
          <a:xfrm>
            <a:off x="285720" y="642918"/>
            <a:ext cx="8286808" cy="357190"/>
          </a:xfrm>
        </p:spPr>
        <p:txBody>
          <a:bodyPr>
            <a:noAutofit/>
          </a:bodyPr>
          <a:lstStyle/>
          <a:p>
            <a:pPr algn="l"/>
            <a:r>
              <a:rPr lang="en-US" altLang="zh-CN" sz="2000" dirty="0">
                <a:solidFill>
                  <a:schemeClr val="tx1"/>
                </a:solidFill>
                <a:latin typeface="Times New Roman" panose="02020603050405020304" pitchFamily="18" charset="0"/>
                <a:cs typeface="Times New Roman" panose="02020603050405020304" pitchFamily="18" charset="0"/>
              </a:rPr>
              <a:t>EDA</a:t>
            </a:r>
            <a:r>
              <a:rPr lang="zh-CN" altLang="en-US" sz="2000" dirty="0">
                <a:solidFill>
                  <a:schemeClr val="tx1"/>
                </a:solidFill>
                <a:latin typeface="Times New Roman" panose="02020603050405020304" pitchFamily="18" charset="0"/>
                <a:cs typeface="Times New Roman" panose="02020603050405020304" pitchFamily="18" charset="0"/>
              </a:rPr>
              <a:t>是电子设计自动化</a:t>
            </a:r>
            <a:r>
              <a:rPr lang="en-US" altLang="zh-CN" sz="2000" dirty="0">
                <a:solidFill>
                  <a:schemeClr val="tx1"/>
                </a:solidFill>
                <a:latin typeface="Times New Roman" panose="02020603050405020304" pitchFamily="18" charset="0"/>
                <a:cs typeface="Times New Roman" panose="02020603050405020304" pitchFamily="18" charset="0"/>
              </a:rPr>
              <a:t>(</a:t>
            </a:r>
            <a:r>
              <a:rPr lang="en-US" sz="2000" dirty="0">
                <a:solidFill>
                  <a:schemeClr val="tx1"/>
                </a:solidFill>
                <a:latin typeface="Times New Roman" panose="02020603050405020304" pitchFamily="18" charset="0"/>
                <a:cs typeface="Times New Roman" panose="02020603050405020304" pitchFamily="18" charset="0"/>
              </a:rPr>
              <a:t>Electronic Design Automation</a:t>
            </a:r>
            <a:r>
              <a:rPr lang="zh-CN" altLang="en-US" sz="2000" dirty="0">
                <a:solidFill>
                  <a:schemeClr val="tx1"/>
                </a:solidFill>
                <a:latin typeface="Times New Roman" panose="02020603050405020304" pitchFamily="18" charset="0"/>
                <a:cs typeface="Times New Roman" panose="02020603050405020304" pitchFamily="18" charset="0"/>
              </a:rPr>
              <a:t>）的缩写</a:t>
            </a:r>
          </a:p>
        </p:txBody>
      </p:sp>
      <p:sp>
        <p:nvSpPr>
          <p:cNvPr id="5" name="副标题 2"/>
          <p:cNvSpPr txBox="1"/>
          <p:nvPr/>
        </p:nvSpPr>
        <p:spPr>
          <a:xfrm>
            <a:off x="142844" y="2180294"/>
            <a:ext cx="6000792" cy="857256"/>
          </a:xfrm>
          <a:prstGeom prst="rect">
            <a:avLst/>
          </a:prstGeom>
        </p:spPr>
        <p:txBody>
          <a:bodyPr vert="horz" lIns="91440" tIns="45720" rIns="91440" bIns="45720" rtlCol="0">
            <a:noAutofit/>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EDA</a:t>
            </a:r>
            <a:r>
              <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设计流程包括：</a:t>
            </a:r>
            <a:endPar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设计准备、设计输入、设计处理和器件编程</a:t>
            </a: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4</a:t>
            </a:r>
            <a:r>
              <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个步骤。</a:t>
            </a:r>
          </a:p>
        </p:txBody>
      </p:sp>
      <p:pic>
        <p:nvPicPr>
          <p:cNvPr id="1027" name="Picture 3"/>
          <p:cNvPicPr>
            <a:picLocks noChangeAspect="1" noChangeArrowheads="1"/>
          </p:cNvPicPr>
          <p:nvPr/>
        </p:nvPicPr>
        <p:blipFill>
          <a:blip r:embed="rId2"/>
          <a:srcRect/>
          <a:stretch>
            <a:fillRect/>
          </a:stretch>
        </p:blipFill>
        <p:spPr bwMode="auto">
          <a:xfrm>
            <a:off x="6056300" y="1285861"/>
            <a:ext cx="2984460" cy="4929222"/>
          </a:xfrm>
          <a:prstGeom prst="rect">
            <a:avLst/>
          </a:prstGeom>
          <a:noFill/>
          <a:ln w="9525">
            <a:noFill/>
            <a:miter lim="800000"/>
            <a:headEnd/>
            <a:tailEnd/>
          </a:ln>
          <a:effectLst/>
        </p:spPr>
      </p:pic>
      <p:sp>
        <p:nvSpPr>
          <p:cNvPr id="7" name="副标题 2"/>
          <p:cNvSpPr txBox="1"/>
          <p:nvPr/>
        </p:nvSpPr>
        <p:spPr>
          <a:xfrm>
            <a:off x="142844" y="3108988"/>
            <a:ext cx="5715040" cy="714380"/>
          </a:xfrm>
          <a:prstGeom prst="rect">
            <a:avLst/>
          </a:prstGeom>
        </p:spPr>
        <p:txBody>
          <a:bodyPr vert="horz" lIns="91440" tIns="45720" rIns="91440" bIns="45720" rtlCol="0">
            <a:noAutofit/>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以及相应的</a:t>
            </a:r>
            <a:endPar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功能仿真、时序仿真和器件测试</a:t>
            </a: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a:t>
            </a:r>
            <a:r>
              <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个设计验证过程</a:t>
            </a:r>
          </a:p>
        </p:txBody>
      </p:sp>
      <p:pic>
        <p:nvPicPr>
          <p:cNvPr id="1028" name="Picture 4"/>
          <p:cNvPicPr>
            <a:picLocks noChangeAspect="1" noChangeArrowheads="1"/>
          </p:cNvPicPr>
          <p:nvPr/>
        </p:nvPicPr>
        <p:blipFill>
          <a:blip r:embed="rId3"/>
          <a:srcRect/>
          <a:stretch>
            <a:fillRect/>
          </a:stretch>
        </p:blipFill>
        <p:spPr bwMode="auto">
          <a:xfrm>
            <a:off x="355571" y="4308511"/>
            <a:ext cx="5576001" cy="1677334"/>
          </a:xfrm>
          <a:prstGeom prst="rect">
            <a:avLst/>
          </a:prstGeom>
          <a:noFill/>
          <a:ln w="9525">
            <a:noFill/>
            <a:miter lim="800000"/>
            <a:headEnd/>
            <a:tailEnd/>
          </a:ln>
          <a:effectLst/>
        </p:spPr>
      </p:pic>
      <p:sp>
        <p:nvSpPr>
          <p:cNvPr id="8" name="TextBox 7"/>
          <p:cNvSpPr txBox="1"/>
          <p:nvPr/>
        </p:nvSpPr>
        <p:spPr>
          <a:xfrm>
            <a:off x="214282" y="1500174"/>
            <a:ext cx="3143272" cy="461665"/>
          </a:xfrm>
          <a:prstGeom prst="rect">
            <a:avLst/>
          </a:prstGeom>
          <a:noFill/>
        </p:spPr>
        <p:txBody>
          <a:bodyPr wrap="square" rtlCol="0">
            <a:spAutoFit/>
          </a:bodyPr>
          <a:lstStyle/>
          <a:p>
            <a:r>
              <a:rPr lang="zh-CN" altLang="en-US" sz="2400" dirty="0"/>
              <a:t>一、</a:t>
            </a:r>
            <a:r>
              <a:rPr lang="en-US" altLang="zh-CN" sz="2400" dirty="0">
                <a:latin typeface="Times New Roman" panose="02020603050405020304" pitchFamily="18" charset="0"/>
                <a:cs typeface="Times New Roman" panose="02020603050405020304" pitchFamily="18" charset="0"/>
              </a:rPr>
              <a:t> EDA</a:t>
            </a:r>
            <a:r>
              <a:rPr lang="zh-CN" altLang="en-US" sz="2400" dirty="0">
                <a:latin typeface="Times New Roman" panose="02020603050405020304" pitchFamily="18" charset="0"/>
                <a:cs typeface="Times New Roman" panose="02020603050405020304" pitchFamily="18" charset="0"/>
              </a:rPr>
              <a:t>设计流程</a:t>
            </a:r>
            <a:endParaRPr lang="zh-CN" alt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285720" y="500042"/>
            <a:ext cx="8229600" cy="571500"/>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357158" y="1142984"/>
            <a:ext cx="1609725" cy="295275"/>
          </a:xfrm>
          <a:prstGeom prst="rect">
            <a:avLst/>
          </a:prstGeom>
          <a:noFill/>
          <a:ln w="9525">
            <a:noFill/>
            <a:miter lim="800000"/>
            <a:headEnd/>
            <a:tailEnd/>
          </a:ln>
          <a:effectLst/>
        </p:spPr>
      </p:pic>
      <p:pic>
        <p:nvPicPr>
          <p:cNvPr id="7173" name="Picture 5"/>
          <p:cNvPicPr>
            <a:picLocks noChangeAspect="1" noChangeArrowheads="1"/>
          </p:cNvPicPr>
          <p:nvPr/>
        </p:nvPicPr>
        <p:blipFill>
          <a:blip r:embed="rId4"/>
          <a:srcRect/>
          <a:stretch>
            <a:fillRect/>
          </a:stretch>
        </p:blipFill>
        <p:spPr bwMode="auto">
          <a:xfrm>
            <a:off x="490538" y="1500174"/>
            <a:ext cx="8162925" cy="2219325"/>
          </a:xfrm>
          <a:prstGeom prst="rect">
            <a:avLst/>
          </a:prstGeom>
          <a:noFill/>
          <a:ln w="9525">
            <a:noFill/>
            <a:miter lim="800000"/>
            <a:headEnd/>
            <a:tailEnd/>
          </a:ln>
          <a:effectLst/>
        </p:spPr>
      </p:pic>
      <p:pic>
        <p:nvPicPr>
          <p:cNvPr id="7174" name="Picture 6"/>
          <p:cNvPicPr>
            <a:picLocks noChangeAspect="1" noChangeArrowheads="1"/>
          </p:cNvPicPr>
          <p:nvPr/>
        </p:nvPicPr>
        <p:blipFill>
          <a:blip r:embed="rId5"/>
          <a:srcRect/>
          <a:stretch>
            <a:fillRect/>
          </a:stretch>
        </p:blipFill>
        <p:spPr bwMode="auto">
          <a:xfrm>
            <a:off x="785786" y="3714752"/>
            <a:ext cx="2857500" cy="361950"/>
          </a:xfrm>
          <a:prstGeom prst="rect">
            <a:avLst/>
          </a:prstGeom>
          <a:noFill/>
          <a:ln w="9525">
            <a:noFill/>
            <a:miter lim="800000"/>
            <a:headEnd/>
            <a:tailEnd/>
          </a:ln>
          <a:effec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a:srcRect/>
          <a:stretch>
            <a:fillRect/>
          </a:stretch>
        </p:blipFill>
        <p:spPr bwMode="auto">
          <a:xfrm>
            <a:off x="866775" y="1176338"/>
            <a:ext cx="7410450" cy="4505325"/>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a:srcRect/>
          <a:stretch>
            <a:fillRect/>
          </a:stretch>
        </p:blipFill>
        <p:spPr bwMode="auto">
          <a:xfrm>
            <a:off x="1057275" y="1800225"/>
            <a:ext cx="7029450" cy="3257550"/>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srcRect/>
          <a:stretch>
            <a:fillRect/>
          </a:stretch>
        </p:blipFill>
        <p:spPr bwMode="auto">
          <a:xfrm>
            <a:off x="1152525" y="933470"/>
            <a:ext cx="6838950" cy="5353050"/>
          </a:xfrm>
          <a:prstGeom prst="rect">
            <a:avLst/>
          </a:prstGeom>
          <a:noFill/>
          <a:ln w="9525">
            <a:noFill/>
            <a:miter lim="800000"/>
            <a:headEnd/>
            <a:tailEnd/>
          </a:ln>
          <a:effectLst/>
        </p:spPr>
      </p:pic>
      <p:sp>
        <p:nvSpPr>
          <p:cNvPr id="5" name="TextBox 4"/>
          <p:cNvSpPr txBox="1"/>
          <p:nvPr/>
        </p:nvSpPr>
        <p:spPr>
          <a:xfrm>
            <a:off x="571472" y="1467137"/>
            <a:ext cx="7858180" cy="461665"/>
          </a:xfrm>
          <a:prstGeom prst="rect">
            <a:avLst/>
          </a:prstGeom>
          <a:solidFill>
            <a:schemeClr val="bg1"/>
          </a:solidFill>
        </p:spPr>
        <p:txBody>
          <a:bodyPr wrap="square" rtlCol="0">
            <a:spAutoFit/>
          </a:bodyPr>
          <a:lstStyle/>
          <a:p>
            <a:pPr algn="ctr"/>
            <a:r>
              <a:rPr lang="en-US" altLang="zh-CN" sz="2400" b="1" dirty="0">
                <a:latin typeface="黑体" panose="02010609060101010101" pitchFamily="49" charset="-122"/>
                <a:ea typeface="黑体" panose="02010609060101010101" pitchFamily="49" charset="-122"/>
              </a:rPr>
              <a:t>Function</a:t>
            </a:r>
            <a:r>
              <a:rPr lang="zh-CN" altLang="en-US" sz="2400" b="1" dirty="0">
                <a:latin typeface="黑体" panose="02010609060101010101" pitchFamily="49" charset="-122"/>
                <a:ea typeface="黑体" panose="02010609060101010101" pitchFamily="49" charset="-122"/>
              </a:rPr>
              <a:t>函数的目的是返回一个用于表达式的值</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214282" y="500042"/>
            <a:ext cx="8679561" cy="5602986"/>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0034" y="214290"/>
            <a:ext cx="6143668" cy="461665"/>
          </a:xfrm>
          <a:prstGeom prst="rect">
            <a:avLst/>
          </a:prstGeom>
          <a:noFill/>
        </p:spPr>
        <p:txBody>
          <a:bodyPr wrap="square" rtlCol="0">
            <a:spAutoFit/>
          </a:bodyPr>
          <a:lstStyle/>
          <a:p>
            <a:r>
              <a:rPr lang="zh-CN" altLang="en-US" sz="2400" dirty="0"/>
              <a:t>例：行为描述方式的两位数据比较器</a:t>
            </a:r>
          </a:p>
        </p:txBody>
      </p:sp>
      <p:pic>
        <p:nvPicPr>
          <p:cNvPr id="5" name="Picture 2"/>
          <p:cNvPicPr>
            <a:picLocks noChangeAspect="1" noChangeArrowheads="1"/>
          </p:cNvPicPr>
          <p:nvPr/>
        </p:nvPicPr>
        <p:blipFill>
          <a:blip r:embed="rId2"/>
          <a:srcRect/>
          <a:stretch>
            <a:fillRect/>
          </a:stretch>
        </p:blipFill>
        <p:spPr bwMode="auto">
          <a:xfrm>
            <a:off x="294669" y="690529"/>
            <a:ext cx="8635049" cy="5667429"/>
          </a:xfrm>
          <a:prstGeom prst="rect">
            <a:avLst/>
          </a:prstGeom>
          <a:noFill/>
          <a:ln w="9525">
            <a:noFill/>
            <a:miter lim="800000"/>
            <a:headEnd/>
            <a:tailEnd/>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srcRect/>
          <a:stretch>
            <a:fillRect/>
          </a:stretch>
        </p:blipFill>
        <p:spPr bwMode="auto">
          <a:xfrm>
            <a:off x="957263" y="1171575"/>
            <a:ext cx="7229475" cy="4514850"/>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srcRect/>
          <a:stretch>
            <a:fillRect/>
          </a:stretch>
        </p:blipFill>
        <p:spPr bwMode="auto">
          <a:xfrm>
            <a:off x="676275" y="857250"/>
            <a:ext cx="7791450" cy="5143500"/>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2"/>
          <a:srcRect/>
          <a:stretch>
            <a:fillRect/>
          </a:stretch>
        </p:blipFill>
        <p:spPr bwMode="auto">
          <a:xfrm>
            <a:off x="500063" y="547688"/>
            <a:ext cx="8143875" cy="5762625"/>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srcRect/>
          <a:stretch>
            <a:fillRect/>
          </a:stretch>
        </p:blipFill>
        <p:spPr bwMode="auto">
          <a:xfrm>
            <a:off x="976313" y="1300163"/>
            <a:ext cx="7191375" cy="4257675"/>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srcRect/>
          <a:stretch>
            <a:fillRect/>
          </a:stretch>
        </p:blipFill>
        <p:spPr bwMode="auto">
          <a:xfrm>
            <a:off x="557213" y="1104900"/>
            <a:ext cx="8029575" cy="46482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00034" y="614345"/>
            <a:ext cx="4438650" cy="314325"/>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4962541" y="652447"/>
            <a:ext cx="1895475" cy="247650"/>
          </a:xfrm>
          <a:prstGeom prst="rect">
            <a:avLst/>
          </a:prstGeom>
          <a:noFill/>
          <a:ln w="9525">
            <a:noFill/>
            <a:miter lim="800000"/>
            <a:headEnd/>
            <a:tailEnd/>
          </a:ln>
          <a:effectLst/>
        </p:spPr>
      </p:pic>
      <p:pic>
        <p:nvPicPr>
          <p:cNvPr id="8196" name="Picture 4"/>
          <p:cNvPicPr>
            <a:picLocks noChangeAspect="1" noChangeArrowheads="1"/>
          </p:cNvPicPr>
          <p:nvPr/>
        </p:nvPicPr>
        <p:blipFill>
          <a:blip r:embed="rId4"/>
          <a:srcRect/>
          <a:stretch>
            <a:fillRect/>
          </a:stretch>
        </p:blipFill>
        <p:spPr bwMode="auto">
          <a:xfrm>
            <a:off x="214313" y="1052513"/>
            <a:ext cx="8715375" cy="4752975"/>
          </a:xfrm>
          <a:prstGeom prst="rect">
            <a:avLst/>
          </a:prstGeom>
          <a:noFill/>
          <a:ln w="9525">
            <a:noFill/>
            <a:miter lim="800000"/>
            <a:headEnd/>
            <a:tailEnd/>
          </a:ln>
          <a:effec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srcRect/>
          <a:stretch>
            <a:fillRect/>
          </a:stretch>
        </p:blipFill>
        <p:spPr bwMode="auto">
          <a:xfrm>
            <a:off x="714348" y="571480"/>
            <a:ext cx="7724775" cy="5172075"/>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srcRect/>
          <a:stretch>
            <a:fillRect/>
          </a:stretch>
        </p:blipFill>
        <p:spPr bwMode="auto">
          <a:xfrm>
            <a:off x="1562100" y="1009650"/>
            <a:ext cx="6019800" cy="4838700"/>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srcRect/>
          <a:stretch>
            <a:fillRect/>
          </a:stretch>
        </p:blipFill>
        <p:spPr bwMode="auto">
          <a:xfrm>
            <a:off x="633413" y="2195513"/>
            <a:ext cx="7877175" cy="2466975"/>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srcRect/>
          <a:stretch>
            <a:fillRect/>
          </a:stretch>
        </p:blipFill>
        <p:spPr bwMode="auto">
          <a:xfrm>
            <a:off x="1666875" y="1924050"/>
            <a:ext cx="5810250" cy="3009900"/>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srcRect/>
          <a:stretch>
            <a:fillRect/>
          </a:stretch>
        </p:blipFill>
        <p:spPr bwMode="auto">
          <a:xfrm>
            <a:off x="1338263" y="1595438"/>
            <a:ext cx="6467475" cy="3667125"/>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srcRect/>
          <a:stretch>
            <a:fillRect/>
          </a:stretch>
        </p:blipFill>
        <p:spPr bwMode="auto">
          <a:xfrm>
            <a:off x="1257300" y="766763"/>
            <a:ext cx="6629400" cy="5324475"/>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a:srcRect/>
          <a:stretch>
            <a:fillRect/>
          </a:stretch>
        </p:blipFill>
        <p:spPr bwMode="auto">
          <a:xfrm>
            <a:off x="1671638" y="814388"/>
            <a:ext cx="5800725" cy="5229225"/>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352425" y="1600200"/>
            <a:ext cx="8439150" cy="36576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srcRect/>
          <a:stretch>
            <a:fillRect/>
          </a:stretch>
        </p:blipFill>
        <p:spPr bwMode="auto">
          <a:xfrm>
            <a:off x="381000" y="276225"/>
            <a:ext cx="8382000" cy="630555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158" y="214290"/>
            <a:ext cx="2286016"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2)  VHDL</a:t>
            </a:r>
            <a:endParaRPr lang="zh-CN" altLang="en-US" sz="2400" b="1" dirty="0">
              <a:latin typeface="Times New Roman" panose="02020603050405020304" pitchFamily="18" charset="0"/>
              <a:cs typeface="Times New Roman" panose="02020603050405020304" pitchFamily="18" charset="0"/>
            </a:endParaRPr>
          </a:p>
        </p:txBody>
      </p:sp>
      <p:pic>
        <p:nvPicPr>
          <p:cNvPr id="11266" name="Picture 2"/>
          <p:cNvPicPr>
            <a:picLocks noChangeAspect="1" noChangeArrowheads="1"/>
          </p:cNvPicPr>
          <p:nvPr/>
        </p:nvPicPr>
        <p:blipFill>
          <a:blip r:embed="rId2"/>
          <a:srcRect/>
          <a:stretch>
            <a:fillRect/>
          </a:stretch>
        </p:blipFill>
        <p:spPr bwMode="auto">
          <a:xfrm>
            <a:off x="280988" y="714380"/>
            <a:ext cx="8582025" cy="3429000"/>
          </a:xfrm>
          <a:prstGeom prst="rect">
            <a:avLst/>
          </a:prstGeom>
          <a:noFill/>
          <a:ln w="9525">
            <a:noFill/>
            <a:miter lim="800000"/>
            <a:headEnd/>
            <a:tailEnd/>
          </a:ln>
          <a:effectLst/>
        </p:spPr>
      </p:pic>
      <p:sp>
        <p:nvSpPr>
          <p:cNvPr id="6" name="矩形 5"/>
          <p:cNvSpPr/>
          <p:nvPr/>
        </p:nvSpPr>
        <p:spPr>
          <a:xfrm>
            <a:off x="1000100" y="4572008"/>
            <a:ext cx="4967770" cy="369332"/>
          </a:xfrm>
          <a:prstGeom prst="rect">
            <a:avLst/>
          </a:prstGeom>
        </p:spPr>
        <p:txBody>
          <a:bodyPr wrap="none">
            <a:spAutoFit/>
          </a:bodyPr>
          <a:lstStyle/>
          <a:p>
            <a:r>
              <a:rPr lang="zh-CN" altLang="en-US" dirty="0"/>
              <a:t>将重点介绍</a:t>
            </a:r>
            <a:r>
              <a:rPr lang="en-US" altLang="zh-CN" dirty="0" err="1"/>
              <a:t>Verilog</a:t>
            </a:r>
            <a:r>
              <a:rPr lang="en-US" altLang="zh-CN" dirty="0"/>
              <a:t> HDL</a:t>
            </a:r>
            <a:r>
              <a:rPr lang="zh-CN" altLang="en-US" dirty="0"/>
              <a:t>的编程方法和使用技术。</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176338" y="981075"/>
            <a:ext cx="6791325" cy="489585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57200" y="976313"/>
            <a:ext cx="8229600" cy="4905375"/>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42845" y="76214"/>
            <a:ext cx="7244886" cy="4995860"/>
          </a:xfrm>
          <a:prstGeom prst="rect">
            <a:avLst/>
          </a:prstGeom>
          <a:noFill/>
          <a:ln w="9525">
            <a:noFill/>
            <a:miter lim="800000"/>
            <a:headEnd/>
            <a:tailEnd/>
          </a:ln>
          <a:effectLst/>
        </p:spPr>
      </p:pic>
      <p:sp>
        <p:nvSpPr>
          <p:cNvPr id="3" name="矩形 2"/>
          <p:cNvSpPr/>
          <p:nvPr/>
        </p:nvSpPr>
        <p:spPr>
          <a:xfrm>
            <a:off x="4857752" y="2428868"/>
            <a:ext cx="4143404" cy="646331"/>
          </a:xfrm>
          <a:prstGeom prst="rect">
            <a:avLst/>
          </a:prstGeom>
        </p:spPr>
        <p:txBody>
          <a:bodyPr wrap="square">
            <a:spAutoFit/>
          </a:bodyPr>
          <a:lstStyle/>
          <a:p>
            <a:r>
              <a:rPr lang="zh-CN" altLang="en-US" dirty="0"/>
              <a:t>定义的通道为单向只读模式，即规定数据只能由此端口被读入</a:t>
            </a:r>
          </a:p>
        </p:txBody>
      </p:sp>
      <p:sp>
        <p:nvSpPr>
          <p:cNvPr id="4" name="矩形 3"/>
          <p:cNvSpPr/>
          <p:nvPr/>
        </p:nvSpPr>
        <p:spPr>
          <a:xfrm>
            <a:off x="4786314" y="3071810"/>
            <a:ext cx="4357686" cy="923330"/>
          </a:xfrm>
          <a:prstGeom prst="rect">
            <a:avLst/>
          </a:prstGeom>
        </p:spPr>
        <p:txBody>
          <a:bodyPr wrap="square">
            <a:spAutoFit/>
          </a:bodyPr>
          <a:lstStyle/>
          <a:p>
            <a:r>
              <a:rPr lang="zh-CN" altLang="en-US" dirty="0"/>
              <a:t>定义的通道为单向输出模式，即规定数据只能通过此端口从模块实体向外流出，或者说可以将模块中的数据向此端口赋值。</a:t>
            </a:r>
          </a:p>
        </p:txBody>
      </p:sp>
      <p:sp>
        <p:nvSpPr>
          <p:cNvPr id="5" name="矩形 4"/>
          <p:cNvSpPr/>
          <p:nvPr/>
        </p:nvSpPr>
        <p:spPr>
          <a:xfrm>
            <a:off x="357158" y="5000636"/>
            <a:ext cx="8572560" cy="923330"/>
          </a:xfrm>
          <a:prstGeom prst="rect">
            <a:avLst/>
          </a:prstGeom>
        </p:spPr>
        <p:txBody>
          <a:bodyPr wrap="square">
            <a:spAutoFit/>
          </a:bodyPr>
          <a:lstStyle/>
          <a:p>
            <a:r>
              <a:rPr lang="en-US" altLang="zh-CN" b="1" dirty="0" err="1">
                <a:latin typeface="+mn-ea"/>
                <a:cs typeface="Times New Roman" panose="02020603050405020304" pitchFamily="18" charset="0"/>
              </a:rPr>
              <a:t>inout</a:t>
            </a:r>
            <a:r>
              <a:rPr lang="zh-CN" altLang="en-US" b="1" dirty="0">
                <a:latin typeface="+mn-ea"/>
                <a:cs typeface="Times New Roman" panose="02020603050405020304" pitchFamily="18" charset="0"/>
              </a:rPr>
              <a:t>：</a:t>
            </a:r>
            <a:r>
              <a:rPr lang="zh-CN" altLang="en-US" dirty="0">
                <a:latin typeface="+mn-ea"/>
                <a:cs typeface="Times New Roman" panose="02020603050405020304" pitchFamily="18" charset="0"/>
              </a:rPr>
              <a:t>双向端口。定义的通道为输入输出双向端口．即从端口的内部看，可以对此端口进行赋值，或通过此端口读入外部的数据信息；而从端口的外部看，信号服可由此端口流出，也可向此端口输入信号</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671513" y="1781175"/>
            <a:ext cx="7800975" cy="329565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852488" y="1719263"/>
            <a:ext cx="7439025" cy="3419475"/>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14282" y="571480"/>
            <a:ext cx="6000792" cy="923330"/>
          </a:xfrm>
          <a:prstGeom prst="rect">
            <a:avLst/>
          </a:prstGeom>
        </p:spPr>
        <p:txBody>
          <a:bodyPr wrap="square">
            <a:spAutoFit/>
          </a:bodyPr>
          <a:lstStyle/>
          <a:p>
            <a:r>
              <a:rPr lang="zh-CN" altLang="en-US" dirty="0"/>
              <a:t>        设计输入是指将设计的数字系统或电路利用</a:t>
            </a:r>
            <a:r>
              <a:rPr lang="en-US" altLang="zh-CN" dirty="0"/>
              <a:t>EDA</a:t>
            </a:r>
            <a:r>
              <a:rPr lang="zh-CN" altLang="en-US" dirty="0"/>
              <a:t>工具的文本编辑器或图形编辑器将它用文本方式或图形方式表达出来</a:t>
            </a:r>
          </a:p>
        </p:txBody>
      </p:sp>
      <p:pic>
        <p:nvPicPr>
          <p:cNvPr id="2051" name="Picture 3"/>
          <p:cNvPicPr>
            <a:picLocks noChangeAspect="1" noChangeArrowheads="1"/>
          </p:cNvPicPr>
          <p:nvPr/>
        </p:nvPicPr>
        <p:blipFill>
          <a:blip r:embed="rId2"/>
          <a:srcRect/>
          <a:stretch>
            <a:fillRect/>
          </a:stretch>
        </p:blipFill>
        <p:spPr bwMode="auto">
          <a:xfrm>
            <a:off x="214284" y="214291"/>
            <a:ext cx="1444068" cy="285752"/>
          </a:xfrm>
          <a:prstGeom prst="rect">
            <a:avLst/>
          </a:prstGeom>
          <a:noFill/>
          <a:ln w="9525">
            <a:noFill/>
            <a:miter lim="800000"/>
            <a:headEnd/>
            <a:tailEnd/>
          </a:ln>
          <a:effectLst/>
        </p:spPr>
      </p:pic>
      <p:pic>
        <p:nvPicPr>
          <p:cNvPr id="2053" name="Picture 5"/>
          <p:cNvPicPr>
            <a:picLocks noChangeAspect="1" noChangeArrowheads="1"/>
          </p:cNvPicPr>
          <p:nvPr/>
        </p:nvPicPr>
        <p:blipFill>
          <a:blip r:embed="rId3"/>
          <a:srcRect/>
          <a:stretch>
            <a:fillRect/>
          </a:stretch>
        </p:blipFill>
        <p:spPr bwMode="auto">
          <a:xfrm>
            <a:off x="214282" y="1857364"/>
            <a:ext cx="2819400" cy="285750"/>
          </a:xfrm>
          <a:prstGeom prst="rect">
            <a:avLst/>
          </a:prstGeom>
          <a:noFill/>
          <a:ln w="9525">
            <a:noFill/>
            <a:miter lim="800000"/>
            <a:headEnd/>
            <a:tailEnd/>
          </a:ln>
          <a:effectLst/>
        </p:spPr>
      </p:pic>
      <p:pic>
        <p:nvPicPr>
          <p:cNvPr id="2054" name="Picture 6"/>
          <p:cNvPicPr>
            <a:picLocks noChangeAspect="1" noChangeArrowheads="1"/>
          </p:cNvPicPr>
          <p:nvPr/>
        </p:nvPicPr>
        <p:blipFill>
          <a:blip r:embed="rId4"/>
          <a:srcRect/>
          <a:stretch>
            <a:fillRect/>
          </a:stretch>
        </p:blipFill>
        <p:spPr bwMode="auto">
          <a:xfrm>
            <a:off x="285720" y="2285992"/>
            <a:ext cx="1876425" cy="276225"/>
          </a:xfrm>
          <a:prstGeom prst="rect">
            <a:avLst/>
          </a:prstGeom>
          <a:noFill/>
          <a:ln w="9525">
            <a:noFill/>
            <a:miter lim="800000"/>
            <a:headEnd/>
            <a:tailEnd/>
          </a:ln>
          <a:effectLst/>
        </p:spPr>
      </p:pic>
      <p:pic>
        <p:nvPicPr>
          <p:cNvPr id="2055" name="Picture 7"/>
          <p:cNvPicPr>
            <a:picLocks noChangeAspect="1" noChangeArrowheads="1"/>
          </p:cNvPicPr>
          <p:nvPr/>
        </p:nvPicPr>
        <p:blipFill>
          <a:blip r:embed="rId5"/>
          <a:srcRect/>
          <a:stretch>
            <a:fillRect/>
          </a:stretch>
        </p:blipFill>
        <p:spPr bwMode="auto">
          <a:xfrm>
            <a:off x="500034" y="2643182"/>
            <a:ext cx="5448300" cy="314325"/>
          </a:xfrm>
          <a:prstGeom prst="rect">
            <a:avLst/>
          </a:prstGeom>
          <a:noFill/>
          <a:ln w="9525">
            <a:noFill/>
            <a:miter lim="800000"/>
            <a:headEnd/>
            <a:tailEnd/>
          </a:ln>
          <a:effectLst/>
        </p:spPr>
      </p:pic>
      <p:pic>
        <p:nvPicPr>
          <p:cNvPr id="2057" name="Picture 9"/>
          <p:cNvPicPr>
            <a:picLocks noChangeAspect="1" noChangeArrowheads="1"/>
          </p:cNvPicPr>
          <p:nvPr/>
        </p:nvPicPr>
        <p:blipFill>
          <a:blip r:embed="rId6"/>
          <a:srcRect/>
          <a:stretch>
            <a:fillRect/>
          </a:stretch>
        </p:blipFill>
        <p:spPr bwMode="auto">
          <a:xfrm>
            <a:off x="1142976" y="3366675"/>
            <a:ext cx="4095750" cy="295275"/>
          </a:xfrm>
          <a:prstGeom prst="rect">
            <a:avLst/>
          </a:prstGeom>
          <a:noFill/>
          <a:ln w="9525">
            <a:noFill/>
            <a:miter lim="800000"/>
            <a:headEnd/>
            <a:tailEnd/>
          </a:ln>
          <a:effectLst/>
        </p:spPr>
      </p:pic>
      <p:sp>
        <p:nvSpPr>
          <p:cNvPr id="14" name="TextBox 13"/>
          <p:cNvSpPr txBox="1"/>
          <p:nvPr/>
        </p:nvSpPr>
        <p:spPr>
          <a:xfrm>
            <a:off x="5214942" y="3366675"/>
            <a:ext cx="1143008" cy="338554"/>
          </a:xfrm>
          <a:prstGeom prst="rect">
            <a:avLst/>
          </a:prstGeom>
          <a:noFill/>
        </p:spPr>
        <p:txBody>
          <a:bodyPr wrap="square" rtlCol="0">
            <a:spAutoFit/>
          </a:bodyPr>
          <a:lstStyle/>
          <a:p>
            <a:r>
              <a:rPr lang="zh-CN" altLang="en-US" sz="1600" b="1" dirty="0"/>
              <a:t>而且图形</a:t>
            </a:r>
          </a:p>
        </p:txBody>
      </p:sp>
      <p:sp>
        <p:nvSpPr>
          <p:cNvPr id="15" name="TextBox 14"/>
          <p:cNvSpPr txBox="1"/>
          <p:nvPr/>
        </p:nvSpPr>
        <p:spPr>
          <a:xfrm>
            <a:off x="428596" y="3348039"/>
            <a:ext cx="714380" cy="353943"/>
          </a:xfrm>
          <a:prstGeom prst="rect">
            <a:avLst/>
          </a:prstGeom>
          <a:noFill/>
        </p:spPr>
        <p:txBody>
          <a:bodyPr wrap="square" rtlCol="0">
            <a:spAutoFit/>
          </a:bodyPr>
          <a:lstStyle/>
          <a:p>
            <a:r>
              <a:rPr lang="zh-CN" altLang="en-US" sz="1700" b="1" dirty="0">
                <a:latin typeface="Times New Roman" panose="02020603050405020304" pitchFamily="18" charset="0"/>
                <a:cs typeface="Times New Roman" panose="02020603050405020304" pitchFamily="18" charset="0"/>
              </a:rPr>
              <a:t>优点：</a:t>
            </a:r>
          </a:p>
        </p:txBody>
      </p:sp>
      <p:pic>
        <p:nvPicPr>
          <p:cNvPr id="2058" name="Picture 10"/>
          <p:cNvPicPr>
            <a:picLocks noChangeAspect="1" noChangeArrowheads="1"/>
          </p:cNvPicPr>
          <p:nvPr/>
        </p:nvPicPr>
        <p:blipFill>
          <a:blip r:embed="rId7"/>
          <a:srcRect/>
          <a:stretch>
            <a:fillRect/>
          </a:stretch>
        </p:blipFill>
        <p:spPr bwMode="auto">
          <a:xfrm>
            <a:off x="142844" y="3705229"/>
            <a:ext cx="6153150" cy="295275"/>
          </a:xfrm>
          <a:prstGeom prst="rect">
            <a:avLst/>
          </a:prstGeom>
          <a:noFill/>
          <a:ln w="9525">
            <a:noFill/>
            <a:miter lim="800000"/>
            <a:headEnd/>
            <a:tailEnd/>
          </a:ln>
          <a:effectLst/>
        </p:spPr>
      </p:pic>
      <p:pic>
        <p:nvPicPr>
          <p:cNvPr id="2059" name="Picture 11"/>
          <p:cNvPicPr>
            <a:picLocks noChangeAspect="1" noChangeArrowheads="1"/>
          </p:cNvPicPr>
          <p:nvPr/>
        </p:nvPicPr>
        <p:blipFill>
          <a:blip r:embed="rId8"/>
          <a:srcRect/>
          <a:stretch>
            <a:fillRect/>
          </a:stretch>
        </p:blipFill>
        <p:spPr bwMode="auto">
          <a:xfrm>
            <a:off x="6429388" y="70656"/>
            <a:ext cx="2519238" cy="4358476"/>
          </a:xfrm>
          <a:prstGeom prst="rect">
            <a:avLst/>
          </a:prstGeom>
          <a:noFill/>
          <a:ln w="9525">
            <a:noFill/>
            <a:miter lim="800000"/>
            <a:headEnd/>
            <a:tailEnd/>
          </a:ln>
          <a:effectLst/>
        </p:spPr>
      </p:pic>
      <p:pic>
        <p:nvPicPr>
          <p:cNvPr id="2060" name="Picture 12"/>
          <p:cNvPicPr>
            <a:picLocks noChangeAspect="1" noChangeArrowheads="1"/>
          </p:cNvPicPr>
          <p:nvPr/>
        </p:nvPicPr>
        <p:blipFill>
          <a:blip r:embed="rId9"/>
          <a:srcRect/>
          <a:stretch>
            <a:fillRect/>
          </a:stretch>
        </p:blipFill>
        <p:spPr bwMode="auto">
          <a:xfrm>
            <a:off x="285720" y="4429132"/>
            <a:ext cx="8267700" cy="1828800"/>
          </a:xfrm>
          <a:prstGeom prst="rect">
            <a:avLst/>
          </a:prstGeom>
          <a:noFill/>
          <a:ln w="9525">
            <a:noFill/>
            <a:miter lim="800000"/>
            <a:headEnd/>
            <a:tailEnd/>
          </a:ln>
          <a:effectLst/>
        </p:spPr>
      </p:pic>
      <p:pic>
        <p:nvPicPr>
          <p:cNvPr id="2061" name="Picture 13"/>
          <p:cNvPicPr>
            <a:picLocks noChangeAspect="1" noChangeArrowheads="1"/>
          </p:cNvPicPr>
          <p:nvPr/>
        </p:nvPicPr>
        <p:blipFill>
          <a:blip r:embed="rId10"/>
          <a:srcRect/>
          <a:stretch>
            <a:fillRect/>
          </a:stretch>
        </p:blipFill>
        <p:spPr bwMode="auto">
          <a:xfrm>
            <a:off x="785786" y="4429132"/>
            <a:ext cx="114300" cy="228600"/>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357158" y="142852"/>
            <a:ext cx="5829315" cy="4047495"/>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614363" y="214290"/>
            <a:ext cx="7915275" cy="5648325"/>
          </a:xfrm>
          <a:prstGeom prst="rect">
            <a:avLst/>
          </a:prstGeom>
          <a:noFill/>
          <a:ln w="9525">
            <a:noFill/>
            <a:miter lim="800000"/>
            <a:headEnd/>
            <a:tailEnd/>
          </a:ln>
          <a:effectLst/>
        </p:spPr>
      </p:pic>
      <p:sp>
        <p:nvSpPr>
          <p:cNvPr id="3" name="矩形 2"/>
          <p:cNvSpPr/>
          <p:nvPr/>
        </p:nvSpPr>
        <p:spPr>
          <a:xfrm>
            <a:off x="428596" y="5577504"/>
            <a:ext cx="8429684" cy="923330"/>
          </a:xfrm>
          <a:prstGeom prst="rect">
            <a:avLst/>
          </a:prstGeom>
        </p:spPr>
        <p:txBody>
          <a:bodyPr wrap="square">
            <a:spAutoFit/>
          </a:bodyPr>
          <a:lstStyle/>
          <a:p>
            <a:r>
              <a:rPr lang="en-US" altLang="zh-CN" dirty="0"/>
              <a:t>assign</a:t>
            </a:r>
            <a:r>
              <a:rPr lang="zh-CN" altLang="en-US" dirty="0"/>
              <a:t>引导的赋值语句的执行方式是，当等号右侧的驱动表达式中的任一信号变量发生变化时，此表达式即被计算一遍，并将获得的数据立即赋给等号左侧的变量名所示的目标变量。</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00035" y="214290"/>
            <a:ext cx="6429420" cy="3018742"/>
          </a:xfrm>
          <a:prstGeom prst="rect">
            <a:avLst/>
          </a:prstGeom>
          <a:noFill/>
          <a:ln w="9525">
            <a:noFill/>
            <a:miter lim="800000"/>
            <a:headEnd/>
            <a:tailEnd/>
          </a:ln>
          <a:effectLst/>
        </p:spPr>
      </p:pic>
      <p:sp>
        <p:nvSpPr>
          <p:cNvPr id="3" name="矩形 2"/>
          <p:cNvSpPr/>
          <p:nvPr/>
        </p:nvSpPr>
        <p:spPr>
          <a:xfrm>
            <a:off x="785786" y="3071810"/>
            <a:ext cx="7429552" cy="646331"/>
          </a:xfrm>
          <a:prstGeom prst="rect">
            <a:avLst/>
          </a:prstGeom>
        </p:spPr>
        <p:txBody>
          <a:bodyPr wrap="square">
            <a:spAutoFit/>
          </a:bodyPr>
          <a:lstStyle/>
          <a:p>
            <a:r>
              <a:rPr lang="zh-CN" altLang="en-US" b="1" dirty="0"/>
              <a:t>要求每个实例元件的例化名必须是唯一的，以避免与其他调用与门</a:t>
            </a:r>
            <a:r>
              <a:rPr lang="en-US" altLang="zh-CN" b="1" dirty="0"/>
              <a:t>(and)</a:t>
            </a:r>
            <a:r>
              <a:rPr lang="zh-CN" altLang="en-US" b="1" dirty="0"/>
              <a:t>的实例混淆。</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71406" y="142853"/>
            <a:ext cx="5337988" cy="1627805"/>
          </a:xfrm>
          <a:prstGeom prst="rect">
            <a:avLst/>
          </a:prstGeom>
          <a:noFill/>
          <a:ln w="9525">
            <a:noFill/>
            <a:miter lim="800000"/>
            <a:headEnd/>
            <a:tailEnd/>
          </a:ln>
          <a:effectLst/>
        </p:spPr>
      </p:pic>
      <p:sp>
        <p:nvSpPr>
          <p:cNvPr id="6" name="矩形 5"/>
          <p:cNvSpPr/>
          <p:nvPr/>
        </p:nvSpPr>
        <p:spPr>
          <a:xfrm>
            <a:off x="357158" y="3286124"/>
            <a:ext cx="7929618" cy="646331"/>
          </a:xfrm>
          <a:prstGeom prst="rect">
            <a:avLst/>
          </a:prstGeom>
        </p:spPr>
        <p:txBody>
          <a:bodyPr wrap="square">
            <a:spAutoFit/>
          </a:bodyPr>
          <a:lstStyle/>
          <a:p>
            <a:r>
              <a:rPr lang="zh-CN" altLang="en-US" dirty="0"/>
              <a:t>一般来说</a:t>
            </a:r>
            <a:r>
              <a:rPr lang="en-US" dirty="0"/>
              <a:t>en</a:t>
            </a:r>
            <a:r>
              <a:rPr lang="zh-CN" altLang="en-US" dirty="0"/>
              <a:t>就是使能，是一个线网变量。</a:t>
            </a:r>
            <a:r>
              <a:rPr lang="en-US" dirty="0"/>
              <a:t>en</a:t>
            </a:r>
            <a:r>
              <a:rPr lang="zh-CN" altLang="en-US" dirty="0"/>
              <a:t>为</a:t>
            </a:r>
            <a:r>
              <a:rPr lang="en-US" dirty="0"/>
              <a:t>1</a:t>
            </a:r>
            <a:r>
              <a:rPr lang="zh-CN" altLang="en-US" dirty="0"/>
              <a:t>的时候执行</a:t>
            </a:r>
            <a:r>
              <a:rPr lang="en-US" dirty="0"/>
              <a:t>if</a:t>
            </a:r>
            <a:r>
              <a:rPr lang="zh-CN" altLang="en-US" dirty="0"/>
              <a:t>下面的语句，</a:t>
            </a:r>
            <a:r>
              <a:rPr lang="en-US" dirty="0"/>
              <a:t>en</a:t>
            </a:r>
            <a:r>
              <a:rPr lang="zh-CN" altLang="en-US" dirty="0"/>
              <a:t>为</a:t>
            </a:r>
            <a:r>
              <a:rPr lang="en-US" dirty="0"/>
              <a:t>0</a:t>
            </a:r>
            <a:r>
              <a:rPr lang="zh-CN" altLang="en-US" dirty="0"/>
              <a:t>时跳出这个</a:t>
            </a:r>
            <a:r>
              <a:rPr lang="en-US" dirty="0"/>
              <a:t>if</a:t>
            </a:r>
            <a:r>
              <a:rPr lang="zh-CN" altLang="en-US" dirty="0"/>
              <a:t>语句</a:t>
            </a:r>
          </a:p>
        </p:txBody>
      </p:sp>
      <p:pic>
        <p:nvPicPr>
          <p:cNvPr id="12290" name="Picture 2"/>
          <p:cNvPicPr>
            <a:picLocks noChangeAspect="1" noChangeArrowheads="1"/>
          </p:cNvPicPr>
          <p:nvPr/>
        </p:nvPicPr>
        <p:blipFill>
          <a:blip r:embed="rId3"/>
          <a:srcRect/>
          <a:stretch>
            <a:fillRect/>
          </a:stretch>
        </p:blipFill>
        <p:spPr bwMode="auto">
          <a:xfrm>
            <a:off x="1071538" y="1785926"/>
            <a:ext cx="4371975" cy="1362075"/>
          </a:xfrm>
          <a:prstGeom prst="rect">
            <a:avLst/>
          </a:prstGeom>
          <a:noFill/>
          <a:ln w="9525">
            <a:noFill/>
            <a:miter lim="800000"/>
            <a:headEnd/>
            <a:tailEnd/>
          </a:ln>
          <a:effectLst/>
        </p:spPr>
      </p:pic>
      <p:pic>
        <p:nvPicPr>
          <p:cNvPr id="12292" name="Picture 4"/>
          <p:cNvPicPr>
            <a:picLocks noChangeAspect="1" noChangeArrowheads="1"/>
          </p:cNvPicPr>
          <p:nvPr/>
        </p:nvPicPr>
        <p:blipFill>
          <a:blip r:embed="rId4"/>
          <a:srcRect/>
          <a:stretch>
            <a:fillRect/>
          </a:stretch>
        </p:blipFill>
        <p:spPr bwMode="auto">
          <a:xfrm>
            <a:off x="5429256" y="642918"/>
            <a:ext cx="3571875" cy="590550"/>
          </a:xfrm>
          <a:prstGeom prst="rect">
            <a:avLst/>
          </a:prstGeom>
          <a:noFill/>
          <a:ln w="9525">
            <a:noFill/>
            <a:miter lim="800000"/>
            <a:headEnd/>
            <a:tailEnd/>
          </a:ln>
          <a:effectLst/>
        </p:spPr>
      </p:pic>
      <p:pic>
        <p:nvPicPr>
          <p:cNvPr id="12293" name="Picture 5"/>
          <p:cNvPicPr>
            <a:picLocks noChangeAspect="1" noChangeArrowheads="1"/>
          </p:cNvPicPr>
          <p:nvPr/>
        </p:nvPicPr>
        <p:blipFill>
          <a:blip r:embed="rId5"/>
          <a:srcRect/>
          <a:stretch>
            <a:fillRect/>
          </a:stretch>
        </p:blipFill>
        <p:spPr bwMode="auto">
          <a:xfrm>
            <a:off x="500034" y="4000504"/>
            <a:ext cx="5972175" cy="342900"/>
          </a:xfrm>
          <a:prstGeom prst="rect">
            <a:avLst/>
          </a:prstGeom>
          <a:noFill/>
          <a:ln w="9525">
            <a:noFill/>
            <a:miter lim="800000"/>
            <a:headEnd/>
            <a:tailEnd/>
          </a:ln>
          <a:effectLst/>
        </p:spPr>
      </p:pic>
      <p:pic>
        <p:nvPicPr>
          <p:cNvPr id="12294" name="Picture 6"/>
          <p:cNvPicPr>
            <a:picLocks noChangeAspect="1" noChangeArrowheads="1"/>
          </p:cNvPicPr>
          <p:nvPr/>
        </p:nvPicPr>
        <p:blipFill>
          <a:blip r:embed="rId6"/>
          <a:srcRect/>
          <a:stretch>
            <a:fillRect/>
          </a:stretch>
        </p:blipFill>
        <p:spPr bwMode="auto">
          <a:xfrm>
            <a:off x="642910" y="4429132"/>
            <a:ext cx="2724150" cy="400050"/>
          </a:xfrm>
          <a:prstGeom prst="rect">
            <a:avLst/>
          </a:prstGeom>
          <a:noFill/>
          <a:ln w="9525">
            <a:noFill/>
            <a:miter lim="800000"/>
            <a:headEnd/>
            <a:tailEnd/>
          </a:ln>
          <a:effectLst/>
        </p:spPr>
      </p:pic>
      <p:pic>
        <p:nvPicPr>
          <p:cNvPr id="12295" name="Picture 7"/>
          <p:cNvPicPr>
            <a:picLocks noChangeAspect="1" noChangeArrowheads="1"/>
          </p:cNvPicPr>
          <p:nvPr/>
        </p:nvPicPr>
        <p:blipFill>
          <a:blip r:embed="rId7"/>
          <a:srcRect/>
          <a:stretch>
            <a:fillRect/>
          </a:stretch>
        </p:blipFill>
        <p:spPr bwMode="auto">
          <a:xfrm>
            <a:off x="3571868" y="4429132"/>
            <a:ext cx="4610100" cy="285750"/>
          </a:xfrm>
          <a:prstGeom prst="rect">
            <a:avLst/>
          </a:prstGeom>
          <a:noFill/>
          <a:ln w="9525">
            <a:noFill/>
            <a:miter lim="800000"/>
            <a:headEnd/>
            <a:tailEnd/>
          </a:ln>
          <a:effectLst/>
        </p:spPr>
      </p:pic>
      <p:pic>
        <p:nvPicPr>
          <p:cNvPr id="12296" name="Picture 8"/>
          <p:cNvPicPr>
            <a:picLocks noChangeAspect="1" noChangeArrowheads="1"/>
          </p:cNvPicPr>
          <p:nvPr/>
        </p:nvPicPr>
        <p:blipFill>
          <a:blip r:embed="rId8"/>
          <a:srcRect/>
          <a:stretch>
            <a:fillRect/>
          </a:stretch>
        </p:blipFill>
        <p:spPr bwMode="auto">
          <a:xfrm>
            <a:off x="561975" y="4786322"/>
            <a:ext cx="8020050" cy="1990725"/>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1052513" y="2652713"/>
            <a:ext cx="7038975" cy="1552575"/>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728663" y="1552575"/>
            <a:ext cx="7686675" cy="375285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657225" y="1443038"/>
            <a:ext cx="7829550" cy="3971925"/>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800100" y="833438"/>
            <a:ext cx="7543800" cy="5191125"/>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42844" y="142852"/>
            <a:ext cx="1428760" cy="428628"/>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214415" y="500042"/>
            <a:ext cx="6298883" cy="372428"/>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428596" y="857232"/>
            <a:ext cx="714380" cy="384666"/>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785786" y="1285860"/>
            <a:ext cx="8001024" cy="333376"/>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a:srcRect/>
          <a:stretch>
            <a:fillRect/>
          </a:stretch>
        </p:blipFill>
        <p:spPr bwMode="auto">
          <a:xfrm>
            <a:off x="428596" y="1643050"/>
            <a:ext cx="2857520" cy="365818"/>
          </a:xfrm>
          <a:prstGeom prst="rect">
            <a:avLst/>
          </a:prstGeom>
          <a:noFill/>
          <a:ln w="9525">
            <a:noFill/>
            <a:miter lim="800000"/>
            <a:headEnd/>
            <a:tailEnd/>
          </a:ln>
          <a:effectLst/>
        </p:spPr>
      </p:pic>
      <p:pic>
        <p:nvPicPr>
          <p:cNvPr id="1031" name="Picture 7"/>
          <p:cNvPicPr>
            <a:picLocks noChangeAspect="1" noChangeArrowheads="1"/>
          </p:cNvPicPr>
          <p:nvPr/>
        </p:nvPicPr>
        <p:blipFill>
          <a:blip r:embed="rId7"/>
          <a:srcRect/>
          <a:stretch>
            <a:fillRect/>
          </a:stretch>
        </p:blipFill>
        <p:spPr bwMode="auto">
          <a:xfrm>
            <a:off x="642910" y="2071677"/>
            <a:ext cx="2219138" cy="357190"/>
          </a:xfrm>
          <a:prstGeom prst="rect">
            <a:avLst/>
          </a:prstGeom>
          <a:noFill/>
          <a:ln w="9525">
            <a:noFill/>
            <a:miter lim="800000"/>
            <a:headEnd/>
            <a:tailEnd/>
          </a:ln>
          <a:effectLst/>
        </p:spPr>
      </p:pic>
      <p:pic>
        <p:nvPicPr>
          <p:cNvPr id="1032" name="Picture 8"/>
          <p:cNvPicPr>
            <a:picLocks noChangeAspect="1" noChangeArrowheads="1"/>
          </p:cNvPicPr>
          <p:nvPr/>
        </p:nvPicPr>
        <p:blipFill>
          <a:blip r:embed="rId8"/>
          <a:srcRect/>
          <a:stretch>
            <a:fillRect/>
          </a:stretch>
        </p:blipFill>
        <p:spPr bwMode="auto">
          <a:xfrm>
            <a:off x="3214677" y="1977426"/>
            <a:ext cx="3040380" cy="426720"/>
          </a:xfrm>
          <a:prstGeom prst="rect">
            <a:avLst/>
          </a:prstGeom>
          <a:noFill/>
          <a:ln w="9525">
            <a:noFill/>
            <a:miter lim="800000"/>
            <a:headEnd/>
            <a:tailEnd/>
          </a:ln>
          <a:effectLst/>
        </p:spPr>
      </p:pic>
      <p:pic>
        <p:nvPicPr>
          <p:cNvPr id="1033" name="Picture 9"/>
          <p:cNvPicPr>
            <a:picLocks noChangeAspect="1" noChangeArrowheads="1"/>
          </p:cNvPicPr>
          <p:nvPr/>
        </p:nvPicPr>
        <p:blipFill>
          <a:blip r:embed="rId9"/>
          <a:srcRect/>
          <a:stretch>
            <a:fillRect/>
          </a:stretch>
        </p:blipFill>
        <p:spPr bwMode="auto">
          <a:xfrm>
            <a:off x="1071538" y="2471731"/>
            <a:ext cx="4714908" cy="314326"/>
          </a:xfrm>
          <a:prstGeom prst="rect">
            <a:avLst/>
          </a:prstGeom>
          <a:noFill/>
          <a:ln w="9525">
            <a:noFill/>
            <a:miter lim="800000"/>
            <a:headEnd/>
            <a:tailEnd/>
          </a:ln>
          <a:effectLst/>
        </p:spPr>
      </p:pic>
      <p:pic>
        <p:nvPicPr>
          <p:cNvPr id="1034" name="Picture 10"/>
          <p:cNvPicPr>
            <a:picLocks noChangeAspect="1" noChangeArrowheads="1"/>
          </p:cNvPicPr>
          <p:nvPr/>
        </p:nvPicPr>
        <p:blipFill>
          <a:blip r:embed="rId10"/>
          <a:srcRect/>
          <a:stretch>
            <a:fillRect/>
          </a:stretch>
        </p:blipFill>
        <p:spPr bwMode="auto">
          <a:xfrm>
            <a:off x="1071539" y="3286123"/>
            <a:ext cx="6760845" cy="297180"/>
          </a:xfrm>
          <a:prstGeom prst="rect">
            <a:avLst/>
          </a:prstGeom>
          <a:noFill/>
          <a:ln w="9525">
            <a:noFill/>
            <a:miter lim="800000"/>
            <a:headEnd/>
            <a:tailEnd/>
          </a:ln>
          <a:effectLst/>
        </p:spPr>
      </p:pic>
      <p:pic>
        <p:nvPicPr>
          <p:cNvPr id="1035" name="Picture 11"/>
          <p:cNvPicPr>
            <a:picLocks noChangeAspect="1" noChangeArrowheads="1"/>
          </p:cNvPicPr>
          <p:nvPr/>
        </p:nvPicPr>
        <p:blipFill>
          <a:blip r:embed="rId11"/>
          <a:srcRect/>
          <a:stretch>
            <a:fillRect/>
          </a:stretch>
        </p:blipFill>
        <p:spPr bwMode="auto">
          <a:xfrm>
            <a:off x="1071538" y="3743444"/>
            <a:ext cx="5572163" cy="279742"/>
          </a:xfrm>
          <a:prstGeom prst="rect">
            <a:avLst/>
          </a:prstGeom>
          <a:noFill/>
          <a:ln w="9525">
            <a:noFill/>
            <a:miter lim="800000"/>
            <a:headEnd/>
            <a:tailEnd/>
          </a:ln>
          <a:effectLst/>
        </p:spPr>
      </p:pic>
      <p:pic>
        <p:nvPicPr>
          <p:cNvPr id="1037" name="Picture 13"/>
          <p:cNvPicPr>
            <a:picLocks noChangeAspect="1" noChangeArrowheads="1"/>
          </p:cNvPicPr>
          <p:nvPr/>
        </p:nvPicPr>
        <p:blipFill>
          <a:blip r:embed="rId12"/>
          <a:srcRect/>
          <a:stretch>
            <a:fillRect/>
          </a:stretch>
        </p:blipFill>
        <p:spPr bwMode="auto">
          <a:xfrm>
            <a:off x="714349" y="5000637"/>
            <a:ext cx="7000923" cy="568568"/>
          </a:xfrm>
          <a:prstGeom prst="rect">
            <a:avLst/>
          </a:prstGeom>
          <a:noFill/>
          <a:ln w="9525">
            <a:noFill/>
            <a:miter lim="800000"/>
            <a:headEnd/>
            <a:tailEnd/>
          </a:ln>
          <a:effectLst/>
        </p:spPr>
      </p:pic>
      <p:pic>
        <p:nvPicPr>
          <p:cNvPr id="1039" name="Picture 15"/>
          <p:cNvPicPr>
            <a:picLocks noChangeAspect="1" noChangeArrowheads="1"/>
          </p:cNvPicPr>
          <p:nvPr/>
        </p:nvPicPr>
        <p:blipFill>
          <a:blip r:embed="rId13"/>
          <a:srcRect/>
          <a:stretch>
            <a:fillRect/>
          </a:stretch>
        </p:blipFill>
        <p:spPr bwMode="auto">
          <a:xfrm>
            <a:off x="785786" y="5619767"/>
            <a:ext cx="5715040" cy="342629"/>
          </a:xfrm>
          <a:prstGeom prst="rect">
            <a:avLst/>
          </a:prstGeom>
          <a:noFill/>
          <a:ln w="9525">
            <a:noFill/>
            <a:miter lim="800000"/>
            <a:headEnd/>
            <a:tailEnd/>
          </a:ln>
          <a:effectLst/>
        </p:spPr>
      </p:pic>
      <p:grpSp>
        <p:nvGrpSpPr>
          <p:cNvPr id="19" name="组合 18"/>
          <p:cNvGrpSpPr/>
          <p:nvPr/>
        </p:nvGrpSpPr>
        <p:grpSpPr>
          <a:xfrm>
            <a:off x="756491" y="2786057"/>
            <a:ext cx="8173227" cy="330518"/>
            <a:chOff x="685053" y="3143248"/>
            <a:chExt cx="8173227" cy="330518"/>
          </a:xfrm>
        </p:grpSpPr>
        <p:pic>
          <p:nvPicPr>
            <p:cNvPr id="1040" name="Picture 16"/>
            <p:cNvPicPr>
              <a:picLocks noChangeAspect="1" noChangeArrowheads="1"/>
            </p:cNvPicPr>
            <p:nvPr/>
          </p:nvPicPr>
          <p:blipFill>
            <a:blip r:embed="rId14"/>
            <a:srcRect/>
            <a:stretch>
              <a:fillRect/>
            </a:stretch>
          </p:blipFill>
          <p:spPr bwMode="auto">
            <a:xfrm>
              <a:off x="685053" y="3143248"/>
              <a:ext cx="6030087" cy="330327"/>
            </a:xfrm>
            <a:prstGeom prst="rect">
              <a:avLst/>
            </a:prstGeom>
            <a:noFill/>
            <a:ln w="9525">
              <a:noFill/>
              <a:miter lim="800000"/>
              <a:headEnd/>
              <a:tailEnd/>
            </a:ln>
            <a:effectLst/>
          </p:spPr>
        </p:pic>
        <p:pic>
          <p:nvPicPr>
            <p:cNvPr id="1041" name="Picture 17"/>
            <p:cNvPicPr>
              <a:picLocks noChangeAspect="1" noChangeArrowheads="1"/>
            </p:cNvPicPr>
            <p:nvPr/>
          </p:nvPicPr>
          <p:blipFill>
            <a:blip r:embed="rId15"/>
            <a:srcRect/>
            <a:stretch>
              <a:fillRect/>
            </a:stretch>
          </p:blipFill>
          <p:spPr bwMode="auto">
            <a:xfrm>
              <a:off x="6727347" y="3214686"/>
              <a:ext cx="2130933" cy="259080"/>
            </a:xfrm>
            <a:prstGeom prst="rect">
              <a:avLst/>
            </a:prstGeom>
            <a:noFill/>
            <a:ln w="9525">
              <a:noFill/>
              <a:miter lim="800000"/>
              <a:headEnd/>
              <a:tailEnd/>
            </a:ln>
            <a:effectLst/>
          </p:spPr>
        </p:pic>
      </p:grpSp>
      <p:pic>
        <p:nvPicPr>
          <p:cNvPr id="1042" name="Picture 18"/>
          <p:cNvPicPr>
            <a:picLocks noChangeAspect="1" noChangeArrowheads="1"/>
          </p:cNvPicPr>
          <p:nvPr/>
        </p:nvPicPr>
        <p:blipFill>
          <a:blip r:embed="rId16"/>
          <a:srcRect/>
          <a:stretch>
            <a:fillRect/>
          </a:stretch>
        </p:blipFill>
        <p:spPr bwMode="auto">
          <a:xfrm>
            <a:off x="785786" y="6072205"/>
            <a:ext cx="428628" cy="301379"/>
          </a:xfrm>
          <a:prstGeom prst="rect">
            <a:avLst/>
          </a:prstGeom>
          <a:noFill/>
          <a:ln w="9525">
            <a:noFill/>
            <a:miter lim="800000"/>
            <a:headEnd/>
            <a:tailEnd/>
          </a:ln>
          <a:effectLst/>
        </p:spPr>
      </p:pic>
      <p:pic>
        <p:nvPicPr>
          <p:cNvPr id="1043" name="Picture 19"/>
          <p:cNvPicPr>
            <a:picLocks noChangeAspect="1" noChangeArrowheads="1"/>
          </p:cNvPicPr>
          <p:nvPr/>
        </p:nvPicPr>
        <p:blipFill>
          <a:blip r:embed="rId17"/>
          <a:srcRect/>
          <a:stretch>
            <a:fillRect/>
          </a:stretch>
        </p:blipFill>
        <p:spPr bwMode="auto">
          <a:xfrm>
            <a:off x="1071539" y="4088024"/>
            <a:ext cx="6549390" cy="294894"/>
          </a:xfrm>
          <a:prstGeom prst="rect">
            <a:avLst/>
          </a:prstGeom>
          <a:noFill/>
          <a:ln w="9525">
            <a:noFill/>
            <a:miter lim="800000"/>
            <a:headEnd/>
            <a:tailEnd/>
          </a:ln>
          <a:effectLst/>
        </p:spPr>
      </p:pic>
      <p:pic>
        <p:nvPicPr>
          <p:cNvPr id="1045" name="Picture 21"/>
          <p:cNvPicPr>
            <a:picLocks noChangeAspect="1" noChangeArrowheads="1"/>
          </p:cNvPicPr>
          <p:nvPr/>
        </p:nvPicPr>
        <p:blipFill>
          <a:blip r:embed="rId18"/>
          <a:srcRect/>
          <a:stretch>
            <a:fillRect/>
          </a:stretch>
        </p:blipFill>
        <p:spPr bwMode="auto">
          <a:xfrm>
            <a:off x="2071670" y="4500569"/>
            <a:ext cx="5678424" cy="336042"/>
          </a:xfrm>
          <a:prstGeom prst="rect">
            <a:avLst/>
          </a:prstGeom>
          <a:noFill/>
          <a:ln w="9525">
            <a:noFill/>
            <a:miter lim="800000"/>
            <a:headEnd/>
            <a:tailEnd/>
          </a:ln>
          <a:effectLst/>
        </p:spPr>
      </p:pic>
      <p:pic>
        <p:nvPicPr>
          <p:cNvPr id="24" name="Picture 18"/>
          <p:cNvPicPr>
            <a:picLocks noChangeAspect="1" noChangeArrowheads="1"/>
          </p:cNvPicPr>
          <p:nvPr/>
        </p:nvPicPr>
        <p:blipFill>
          <a:blip r:embed="rId16"/>
          <a:srcRect/>
          <a:stretch>
            <a:fillRect/>
          </a:stretch>
        </p:blipFill>
        <p:spPr bwMode="auto">
          <a:xfrm>
            <a:off x="642910" y="4127753"/>
            <a:ext cx="428628" cy="301379"/>
          </a:xfrm>
          <a:prstGeom prst="rect">
            <a:avLst/>
          </a:prstGeom>
          <a:noFill/>
          <a:ln w="9525">
            <a:noFill/>
            <a:miter lim="800000"/>
            <a:headEnd/>
            <a:tailEnd/>
          </a:ln>
          <a:effectLst/>
        </p:spPr>
      </p:pic>
      <p:pic>
        <p:nvPicPr>
          <p:cNvPr id="1046" name="Picture 22"/>
          <p:cNvPicPr>
            <a:picLocks noChangeAspect="1" noChangeArrowheads="1"/>
          </p:cNvPicPr>
          <p:nvPr/>
        </p:nvPicPr>
        <p:blipFill>
          <a:blip r:embed="rId19"/>
          <a:srcRect/>
          <a:stretch>
            <a:fillRect/>
          </a:stretch>
        </p:blipFill>
        <p:spPr bwMode="auto">
          <a:xfrm>
            <a:off x="1285853" y="6095231"/>
            <a:ext cx="2357454" cy="262728"/>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85720" y="285728"/>
            <a:ext cx="1752600" cy="333375"/>
          </a:xfrm>
          <a:prstGeom prst="rect">
            <a:avLst/>
          </a:prstGeom>
          <a:noFill/>
          <a:ln w="9525">
            <a:noFill/>
            <a:miter lim="800000"/>
            <a:headEnd/>
            <a:tailEnd/>
          </a:ln>
          <a:effectLst/>
        </p:spPr>
      </p:pic>
      <p:grpSp>
        <p:nvGrpSpPr>
          <p:cNvPr id="10" name="组合 9"/>
          <p:cNvGrpSpPr/>
          <p:nvPr/>
        </p:nvGrpSpPr>
        <p:grpSpPr>
          <a:xfrm>
            <a:off x="571472" y="1214422"/>
            <a:ext cx="8408844" cy="381000"/>
            <a:chOff x="642910" y="1239589"/>
            <a:chExt cx="8408844" cy="381000"/>
          </a:xfrm>
        </p:grpSpPr>
        <p:pic>
          <p:nvPicPr>
            <p:cNvPr id="2052" name="Picture 4"/>
            <p:cNvPicPr>
              <a:picLocks noChangeAspect="1" noChangeArrowheads="1"/>
            </p:cNvPicPr>
            <p:nvPr/>
          </p:nvPicPr>
          <p:blipFill>
            <a:blip r:embed="rId3"/>
            <a:srcRect/>
            <a:stretch>
              <a:fillRect/>
            </a:stretch>
          </p:blipFill>
          <p:spPr bwMode="auto">
            <a:xfrm>
              <a:off x="642910" y="1285858"/>
              <a:ext cx="4251960" cy="327660"/>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a:stretch>
              <a:fillRect/>
            </a:stretch>
          </p:blipFill>
          <p:spPr bwMode="auto">
            <a:xfrm>
              <a:off x="4853134" y="1239589"/>
              <a:ext cx="4198620" cy="381000"/>
            </a:xfrm>
            <a:prstGeom prst="rect">
              <a:avLst/>
            </a:prstGeom>
            <a:noFill/>
            <a:ln w="9525">
              <a:noFill/>
              <a:miter lim="800000"/>
              <a:headEnd/>
              <a:tailEnd/>
            </a:ln>
            <a:effectLst/>
          </p:spPr>
        </p:pic>
      </p:grpSp>
      <p:pic>
        <p:nvPicPr>
          <p:cNvPr id="2054" name="Picture 6"/>
          <p:cNvPicPr>
            <a:picLocks noChangeAspect="1" noChangeArrowheads="1"/>
          </p:cNvPicPr>
          <p:nvPr/>
        </p:nvPicPr>
        <p:blipFill>
          <a:blip r:embed="rId5"/>
          <a:srcRect/>
          <a:stretch>
            <a:fillRect/>
          </a:stretch>
        </p:blipFill>
        <p:spPr bwMode="auto">
          <a:xfrm>
            <a:off x="500035" y="1714488"/>
            <a:ext cx="2882265" cy="380524"/>
          </a:xfrm>
          <a:prstGeom prst="rect">
            <a:avLst/>
          </a:prstGeom>
          <a:noFill/>
          <a:ln w="9525">
            <a:noFill/>
            <a:miter lim="800000"/>
            <a:headEnd/>
            <a:tailEnd/>
          </a:ln>
          <a:effectLst/>
        </p:spPr>
      </p:pic>
      <p:pic>
        <p:nvPicPr>
          <p:cNvPr id="2055" name="Picture 7"/>
          <p:cNvPicPr>
            <a:picLocks noChangeAspect="1" noChangeArrowheads="1"/>
          </p:cNvPicPr>
          <p:nvPr/>
        </p:nvPicPr>
        <p:blipFill>
          <a:blip r:embed="rId6"/>
          <a:srcRect/>
          <a:stretch>
            <a:fillRect/>
          </a:stretch>
        </p:blipFill>
        <p:spPr bwMode="auto">
          <a:xfrm>
            <a:off x="571472" y="2181219"/>
            <a:ext cx="4061460" cy="312420"/>
          </a:xfrm>
          <a:prstGeom prst="rect">
            <a:avLst/>
          </a:prstGeom>
          <a:noFill/>
          <a:ln w="9525">
            <a:noFill/>
            <a:miter lim="800000"/>
            <a:headEnd/>
            <a:tailEnd/>
          </a:ln>
          <a:effectLst/>
        </p:spPr>
      </p:pic>
      <p:pic>
        <p:nvPicPr>
          <p:cNvPr id="2056" name="Picture 8"/>
          <p:cNvPicPr>
            <a:picLocks noChangeAspect="1" noChangeArrowheads="1"/>
          </p:cNvPicPr>
          <p:nvPr/>
        </p:nvPicPr>
        <p:blipFill>
          <a:blip r:embed="rId7"/>
          <a:srcRect/>
          <a:stretch>
            <a:fillRect/>
          </a:stretch>
        </p:blipFill>
        <p:spPr bwMode="auto">
          <a:xfrm>
            <a:off x="571472" y="714355"/>
            <a:ext cx="2615184" cy="326898"/>
          </a:xfrm>
          <a:prstGeom prst="rect">
            <a:avLst/>
          </a:prstGeom>
          <a:noFill/>
          <a:ln w="9525">
            <a:noFill/>
            <a:miter lim="800000"/>
            <a:headEnd/>
            <a:tailEnd/>
          </a:ln>
          <a:effectLst/>
        </p:spPr>
      </p:pic>
      <p:pic>
        <p:nvPicPr>
          <p:cNvPr id="2057" name="Picture 9"/>
          <p:cNvPicPr>
            <a:picLocks noChangeAspect="1" noChangeArrowheads="1"/>
          </p:cNvPicPr>
          <p:nvPr/>
        </p:nvPicPr>
        <p:blipFill>
          <a:blip r:embed="rId8"/>
          <a:srcRect/>
          <a:stretch>
            <a:fillRect/>
          </a:stretch>
        </p:blipFill>
        <p:spPr bwMode="auto">
          <a:xfrm>
            <a:off x="642910" y="2643182"/>
            <a:ext cx="398145" cy="340233"/>
          </a:xfrm>
          <a:prstGeom prst="rect">
            <a:avLst/>
          </a:prstGeom>
          <a:noFill/>
          <a:ln w="9525">
            <a:noFill/>
            <a:miter lim="800000"/>
            <a:headEnd/>
            <a:tailEnd/>
          </a:ln>
          <a:effectLst/>
        </p:spPr>
      </p:pic>
      <p:pic>
        <p:nvPicPr>
          <p:cNvPr id="2058" name="Picture 10"/>
          <p:cNvPicPr>
            <a:picLocks noChangeAspect="1" noChangeArrowheads="1"/>
          </p:cNvPicPr>
          <p:nvPr/>
        </p:nvPicPr>
        <p:blipFill>
          <a:blip r:embed="rId9"/>
          <a:srcRect/>
          <a:stretch>
            <a:fillRect/>
          </a:stretch>
        </p:blipFill>
        <p:spPr bwMode="auto">
          <a:xfrm>
            <a:off x="1071538" y="2928934"/>
            <a:ext cx="6753987" cy="325755"/>
          </a:xfrm>
          <a:prstGeom prst="rect">
            <a:avLst/>
          </a:prstGeom>
          <a:noFill/>
          <a:ln w="9525">
            <a:noFill/>
            <a:miter lim="800000"/>
            <a:headEnd/>
            <a:tailEnd/>
          </a:ln>
          <a:effectLst/>
        </p:spPr>
      </p:pic>
      <p:pic>
        <p:nvPicPr>
          <p:cNvPr id="2059" name="Picture 11"/>
          <p:cNvPicPr>
            <a:picLocks noChangeAspect="1" noChangeArrowheads="1"/>
          </p:cNvPicPr>
          <p:nvPr/>
        </p:nvPicPr>
        <p:blipFill>
          <a:blip r:embed="rId10"/>
          <a:srcRect/>
          <a:stretch>
            <a:fillRect/>
          </a:stretch>
        </p:blipFill>
        <p:spPr bwMode="auto">
          <a:xfrm>
            <a:off x="1071538" y="3357562"/>
            <a:ext cx="6630924" cy="311277"/>
          </a:xfrm>
          <a:prstGeom prst="rect">
            <a:avLst/>
          </a:prstGeom>
          <a:noFill/>
          <a:ln w="9525">
            <a:noFill/>
            <a:miter lim="800000"/>
            <a:headEnd/>
            <a:tailEnd/>
          </a:ln>
          <a:effectLst/>
        </p:spPr>
      </p:pic>
      <p:pic>
        <p:nvPicPr>
          <p:cNvPr id="2060" name="Picture 12"/>
          <p:cNvPicPr>
            <a:picLocks noChangeAspect="1" noChangeArrowheads="1"/>
          </p:cNvPicPr>
          <p:nvPr/>
        </p:nvPicPr>
        <p:blipFill>
          <a:blip r:embed="rId11"/>
          <a:srcRect/>
          <a:stretch>
            <a:fillRect/>
          </a:stretch>
        </p:blipFill>
        <p:spPr bwMode="auto">
          <a:xfrm>
            <a:off x="1357290" y="3714752"/>
            <a:ext cx="6927723" cy="311277"/>
          </a:xfrm>
          <a:prstGeom prst="rect">
            <a:avLst/>
          </a:prstGeom>
          <a:noFill/>
          <a:ln w="9525">
            <a:noFill/>
            <a:miter lim="800000"/>
            <a:headEnd/>
            <a:tailEnd/>
          </a:ln>
          <a:effectLst/>
        </p:spPr>
      </p:pic>
      <p:pic>
        <p:nvPicPr>
          <p:cNvPr id="2061" name="Picture 13"/>
          <p:cNvPicPr>
            <a:picLocks noChangeAspect="1" noChangeArrowheads="1"/>
          </p:cNvPicPr>
          <p:nvPr/>
        </p:nvPicPr>
        <p:blipFill>
          <a:blip r:embed="rId12"/>
          <a:srcRect/>
          <a:stretch>
            <a:fillRect/>
          </a:stretch>
        </p:blipFill>
        <p:spPr bwMode="auto">
          <a:xfrm>
            <a:off x="1357290" y="4071942"/>
            <a:ext cx="6920484" cy="304038"/>
          </a:xfrm>
          <a:prstGeom prst="rect">
            <a:avLst/>
          </a:prstGeom>
          <a:noFill/>
          <a:ln w="9525">
            <a:noFill/>
            <a:miter lim="800000"/>
            <a:headEnd/>
            <a:tailEnd/>
          </a:ln>
          <a:effectLst/>
        </p:spPr>
      </p:pic>
      <p:pic>
        <p:nvPicPr>
          <p:cNvPr id="2062" name="Picture 14"/>
          <p:cNvPicPr>
            <a:picLocks noChangeAspect="1" noChangeArrowheads="1"/>
          </p:cNvPicPr>
          <p:nvPr/>
        </p:nvPicPr>
        <p:blipFill>
          <a:blip r:embed="rId13"/>
          <a:srcRect/>
          <a:stretch>
            <a:fillRect/>
          </a:stretch>
        </p:blipFill>
        <p:spPr bwMode="auto">
          <a:xfrm>
            <a:off x="1285852" y="4429132"/>
            <a:ext cx="5798439" cy="318516"/>
          </a:xfrm>
          <a:prstGeom prst="rect">
            <a:avLst/>
          </a:prstGeom>
          <a:noFill/>
          <a:ln w="9525">
            <a:noFill/>
            <a:miter lim="800000"/>
            <a:headEnd/>
            <a:tailEnd/>
          </a:ln>
          <a:effectLst/>
        </p:spPr>
      </p:pic>
      <p:pic>
        <p:nvPicPr>
          <p:cNvPr id="2064" name="Picture 16"/>
          <p:cNvPicPr>
            <a:picLocks noChangeAspect="1" noChangeArrowheads="1"/>
          </p:cNvPicPr>
          <p:nvPr/>
        </p:nvPicPr>
        <p:blipFill>
          <a:blip r:embed="rId14"/>
          <a:srcRect/>
          <a:stretch>
            <a:fillRect/>
          </a:stretch>
        </p:blipFill>
        <p:spPr bwMode="auto">
          <a:xfrm>
            <a:off x="1357290" y="4929198"/>
            <a:ext cx="2819400" cy="342900"/>
          </a:xfrm>
          <a:prstGeom prst="rect">
            <a:avLst/>
          </a:prstGeom>
          <a:noFill/>
          <a:ln w="9525">
            <a:noFill/>
            <a:miter lim="800000"/>
            <a:headEnd/>
            <a:tailEnd/>
          </a:ln>
          <a:effectLst/>
        </p:spPr>
      </p:pic>
      <p:pic>
        <p:nvPicPr>
          <p:cNvPr id="2065" name="Picture 17"/>
          <p:cNvPicPr>
            <a:picLocks noChangeAspect="1" noChangeArrowheads="1"/>
          </p:cNvPicPr>
          <p:nvPr/>
        </p:nvPicPr>
        <p:blipFill>
          <a:blip r:embed="rId15"/>
          <a:srcRect/>
          <a:stretch>
            <a:fillRect/>
          </a:stretch>
        </p:blipFill>
        <p:spPr bwMode="auto">
          <a:xfrm>
            <a:off x="1428728" y="5429264"/>
            <a:ext cx="2735580" cy="35052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p:cNvPicPr>
            <a:picLocks noChangeAspect="1" noChangeArrowheads="1"/>
          </p:cNvPicPr>
          <p:nvPr/>
        </p:nvPicPr>
        <p:blipFill>
          <a:blip r:embed="rId2"/>
          <a:srcRect/>
          <a:stretch>
            <a:fillRect/>
          </a:stretch>
        </p:blipFill>
        <p:spPr bwMode="auto">
          <a:xfrm>
            <a:off x="6481918" y="285728"/>
            <a:ext cx="2519238" cy="4358476"/>
          </a:xfrm>
          <a:prstGeom prst="rect">
            <a:avLst/>
          </a:prstGeom>
          <a:noFill/>
          <a:ln w="9525">
            <a:noFill/>
            <a:miter lim="800000"/>
            <a:headEnd/>
            <a:tailEnd/>
          </a:ln>
          <a:effectLst/>
        </p:spPr>
      </p:pic>
      <p:pic>
        <p:nvPicPr>
          <p:cNvPr id="6" name="Picture 5"/>
          <p:cNvPicPr>
            <a:picLocks noChangeAspect="1" noChangeArrowheads="1"/>
          </p:cNvPicPr>
          <p:nvPr/>
        </p:nvPicPr>
        <p:blipFill>
          <a:blip r:embed="rId3"/>
          <a:srcRect/>
          <a:stretch>
            <a:fillRect/>
          </a:stretch>
        </p:blipFill>
        <p:spPr bwMode="auto">
          <a:xfrm>
            <a:off x="214282" y="214290"/>
            <a:ext cx="2819400" cy="285750"/>
          </a:xfrm>
          <a:prstGeom prst="rect">
            <a:avLst/>
          </a:prstGeom>
          <a:noFill/>
          <a:ln w="9525">
            <a:noFill/>
            <a:miter lim="800000"/>
            <a:headEnd/>
            <a:tailEnd/>
          </a:ln>
          <a:effectLst/>
        </p:spPr>
      </p:pic>
      <p:pic>
        <p:nvPicPr>
          <p:cNvPr id="3074" name="Picture 2"/>
          <p:cNvPicPr>
            <a:picLocks noChangeAspect="1" noChangeArrowheads="1"/>
          </p:cNvPicPr>
          <p:nvPr/>
        </p:nvPicPr>
        <p:blipFill>
          <a:blip r:embed="rId4"/>
          <a:srcRect/>
          <a:stretch>
            <a:fillRect/>
          </a:stretch>
        </p:blipFill>
        <p:spPr bwMode="auto">
          <a:xfrm>
            <a:off x="214282" y="642918"/>
            <a:ext cx="1952625" cy="295275"/>
          </a:xfrm>
          <a:prstGeom prst="rect">
            <a:avLst/>
          </a:prstGeom>
          <a:noFill/>
          <a:ln w="9525">
            <a:noFill/>
            <a:miter lim="800000"/>
            <a:headEnd/>
            <a:tailEnd/>
          </a:ln>
          <a:effectLst/>
        </p:spPr>
      </p:pic>
      <p:pic>
        <p:nvPicPr>
          <p:cNvPr id="3075" name="Picture 3"/>
          <p:cNvPicPr>
            <a:picLocks noChangeAspect="1" noChangeArrowheads="1"/>
          </p:cNvPicPr>
          <p:nvPr/>
        </p:nvPicPr>
        <p:blipFill>
          <a:blip r:embed="rId5"/>
          <a:srcRect/>
          <a:stretch>
            <a:fillRect/>
          </a:stretch>
        </p:blipFill>
        <p:spPr bwMode="auto">
          <a:xfrm>
            <a:off x="642910" y="1000108"/>
            <a:ext cx="3343275" cy="285750"/>
          </a:xfrm>
          <a:prstGeom prst="rect">
            <a:avLst/>
          </a:prstGeom>
          <a:noFill/>
          <a:ln w="9525">
            <a:noFill/>
            <a:miter lim="800000"/>
            <a:headEnd/>
            <a:tailEnd/>
          </a:ln>
          <a:effectLst/>
        </p:spPr>
      </p:pic>
      <p:sp>
        <p:nvSpPr>
          <p:cNvPr id="9" name="矩形 8"/>
          <p:cNvSpPr/>
          <p:nvPr/>
        </p:nvSpPr>
        <p:spPr>
          <a:xfrm>
            <a:off x="214282" y="1416594"/>
            <a:ext cx="1864613" cy="353943"/>
          </a:xfrm>
          <a:prstGeom prst="rect">
            <a:avLst/>
          </a:prstGeom>
        </p:spPr>
        <p:txBody>
          <a:bodyPr wrap="none">
            <a:spAutoFit/>
          </a:bodyPr>
          <a:lstStyle/>
          <a:p>
            <a:r>
              <a:rPr lang="en-US" altLang="zh-CN" sz="1700" b="1" dirty="0">
                <a:latin typeface="Times New Roman" panose="02020603050405020304" pitchFamily="18" charset="0"/>
                <a:cs typeface="Times New Roman" panose="02020603050405020304" pitchFamily="18" charset="0"/>
              </a:rPr>
              <a:t>(3)  </a:t>
            </a:r>
            <a:r>
              <a:rPr lang="zh-CN" altLang="en-US" sz="1700" b="1" dirty="0">
                <a:latin typeface="Times New Roman" panose="02020603050405020304" pitchFamily="18" charset="0"/>
                <a:cs typeface="Times New Roman" panose="02020603050405020304" pitchFamily="18" charset="0"/>
              </a:rPr>
              <a:t>文本输入方法</a:t>
            </a:r>
          </a:p>
        </p:txBody>
      </p:sp>
      <p:sp>
        <p:nvSpPr>
          <p:cNvPr id="10" name="矩形 9"/>
          <p:cNvSpPr/>
          <p:nvPr/>
        </p:nvSpPr>
        <p:spPr>
          <a:xfrm>
            <a:off x="428596" y="1785926"/>
            <a:ext cx="5643602" cy="353943"/>
          </a:xfrm>
          <a:prstGeom prst="rect">
            <a:avLst/>
          </a:prstGeom>
        </p:spPr>
        <p:txBody>
          <a:bodyPr wrap="square">
            <a:spAutoFit/>
          </a:bodyPr>
          <a:lstStyle/>
          <a:p>
            <a:r>
              <a:rPr lang="zh-CN" altLang="en-US" sz="1700" b="1" dirty="0"/>
              <a:t>文本输入方法就是采用硬件描述语言进行设计的方法。</a:t>
            </a:r>
          </a:p>
        </p:txBody>
      </p:sp>
      <p:pic>
        <p:nvPicPr>
          <p:cNvPr id="3076" name="Picture 4"/>
          <p:cNvPicPr>
            <a:picLocks noChangeAspect="1" noChangeArrowheads="1"/>
          </p:cNvPicPr>
          <p:nvPr/>
        </p:nvPicPr>
        <p:blipFill>
          <a:blip r:embed="rId6"/>
          <a:srcRect/>
          <a:stretch>
            <a:fillRect/>
          </a:stretch>
        </p:blipFill>
        <p:spPr bwMode="auto">
          <a:xfrm>
            <a:off x="500034" y="2500306"/>
            <a:ext cx="3286125" cy="285750"/>
          </a:xfrm>
          <a:prstGeom prst="rect">
            <a:avLst/>
          </a:prstGeom>
          <a:noFill/>
          <a:ln w="9525">
            <a:noFill/>
            <a:miter lim="800000"/>
            <a:headEnd/>
            <a:tailEnd/>
          </a:ln>
          <a:effectLst/>
        </p:spPr>
      </p:pic>
      <p:sp>
        <p:nvSpPr>
          <p:cNvPr id="12" name="TextBox 11"/>
          <p:cNvSpPr txBox="1"/>
          <p:nvPr/>
        </p:nvSpPr>
        <p:spPr>
          <a:xfrm>
            <a:off x="500034" y="2143116"/>
            <a:ext cx="714380" cy="353943"/>
          </a:xfrm>
          <a:prstGeom prst="rect">
            <a:avLst/>
          </a:prstGeom>
          <a:noFill/>
        </p:spPr>
        <p:txBody>
          <a:bodyPr wrap="square" rtlCol="0">
            <a:spAutoFit/>
          </a:bodyPr>
          <a:lstStyle/>
          <a:p>
            <a:r>
              <a:rPr lang="zh-CN" altLang="en-US" sz="1700" b="1" dirty="0">
                <a:latin typeface="Times New Roman" panose="02020603050405020304" pitchFamily="18" charset="0"/>
                <a:cs typeface="Times New Roman" panose="02020603050405020304" pitchFamily="18" charset="0"/>
              </a:rPr>
              <a:t>优点：</a:t>
            </a:r>
          </a:p>
        </p:txBody>
      </p:sp>
      <p:sp>
        <p:nvSpPr>
          <p:cNvPr id="13" name="矩形 12"/>
          <p:cNvSpPr/>
          <p:nvPr/>
        </p:nvSpPr>
        <p:spPr>
          <a:xfrm>
            <a:off x="3643306" y="2488164"/>
            <a:ext cx="2890535" cy="338554"/>
          </a:xfrm>
          <a:prstGeom prst="rect">
            <a:avLst/>
          </a:prstGeom>
        </p:spPr>
        <p:txBody>
          <a:bodyPr wrap="none">
            <a:spAutoFit/>
          </a:bodyPr>
          <a:lstStyle/>
          <a:p>
            <a:r>
              <a:rPr lang="zh-CN" altLang="en-US" sz="1600" b="1" dirty="0">
                <a:latin typeface="Times New Roman" panose="02020603050405020304" pitchFamily="18" charset="0"/>
                <a:ea typeface="+mj-ea"/>
                <a:cs typeface="Times New Roman" panose="02020603050405020304" pitchFamily="18" charset="0"/>
              </a:rPr>
              <a:t>硬件描述语言是现代</a:t>
            </a:r>
            <a:r>
              <a:rPr lang="en-US" altLang="zh-CN" sz="1600" b="1" dirty="0">
                <a:latin typeface="Times New Roman" panose="02020603050405020304" pitchFamily="18" charset="0"/>
                <a:ea typeface="+mj-ea"/>
                <a:cs typeface="Times New Roman" panose="02020603050405020304" pitchFamily="18" charset="0"/>
              </a:rPr>
              <a:t>EDA</a:t>
            </a:r>
            <a:r>
              <a:rPr lang="zh-CN" altLang="en-US" sz="1600" b="1" dirty="0">
                <a:latin typeface="Times New Roman" panose="02020603050405020304" pitchFamily="18" charset="0"/>
                <a:ea typeface="+mj-ea"/>
                <a:cs typeface="Times New Roman" panose="02020603050405020304" pitchFamily="18" charset="0"/>
              </a:rPr>
              <a:t>技术</a:t>
            </a:r>
          </a:p>
        </p:txBody>
      </p:sp>
      <p:sp>
        <p:nvSpPr>
          <p:cNvPr id="14" name="矩形 13"/>
          <p:cNvSpPr/>
          <p:nvPr/>
        </p:nvSpPr>
        <p:spPr>
          <a:xfrm>
            <a:off x="-32" y="2733256"/>
            <a:ext cx="1838965" cy="338554"/>
          </a:xfrm>
          <a:prstGeom prst="rect">
            <a:avLst/>
          </a:prstGeom>
        </p:spPr>
        <p:txBody>
          <a:bodyPr wrap="none">
            <a:spAutoFit/>
          </a:bodyPr>
          <a:lstStyle/>
          <a:p>
            <a:r>
              <a:rPr lang="zh-CN" altLang="en-US" sz="1600" b="1" dirty="0"/>
              <a:t>的重要组成部分．</a:t>
            </a:r>
          </a:p>
        </p:txBody>
      </p:sp>
      <p:pic>
        <p:nvPicPr>
          <p:cNvPr id="3079" name="Picture 7"/>
          <p:cNvPicPr>
            <a:picLocks noChangeAspect="1" noChangeArrowheads="1"/>
          </p:cNvPicPr>
          <p:nvPr/>
        </p:nvPicPr>
        <p:blipFill>
          <a:blip r:embed="rId7"/>
          <a:srcRect/>
          <a:stretch>
            <a:fillRect/>
          </a:stretch>
        </p:blipFill>
        <p:spPr bwMode="auto">
          <a:xfrm>
            <a:off x="4786314" y="3214686"/>
            <a:ext cx="990600" cy="285750"/>
          </a:xfrm>
          <a:prstGeom prst="rect">
            <a:avLst/>
          </a:prstGeom>
          <a:noFill/>
          <a:ln w="9525">
            <a:noFill/>
            <a:miter lim="800000"/>
            <a:headEnd/>
            <a:tailEnd/>
          </a:ln>
          <a:effectLst/>
        </p:spPr>
      </p:pic>
      <p:pic>
        <p:nvPicPr>
          <p:cNvPr id="3080" name="Picture 8"/>
          <p:cNvPicPr>
            <a:picLocks noChangeAspect="1" noChangeArrowheads="1"/>
          </p:cNvPicPr>
          <p:nvPr/>
        </p:nvPicPr>
        <p:blipFill>
          <a:blip r:embed="rId8"/>
          <a:srcRect/>
          <a:stretch>
            <a:fillRect/>
          </a:stretch>
        </p:blipFill>
        <p:spPr bwMode="auto">
          <a:xfrm>
            <a:off x="5776925" y="3233738"/>
            <a:ext cx="581025" cy="266700"/>
          </a:xfrm>
          <a:prstGeom prst="rect">
            <a:avLst/>
          </a:prstGeom>
          <a:noFill/>
          <a:ln w="9525">
            <a:noFill/>
            <a:miter lim="800000"/>
            <a:headEnd/>
            <a:tailEnd/>
          </a:ln>
          <a:effectLst/>
        </p:spPr>
      </p:pic>
      <p:pic>
        <p:nvPicPr>
          <p:cNvPr id="3081" name="Picture 9"/>
          <p:cNvPicPr>
            <a:picLocks noChangeAspect="1" noChangeArrowheads="1"/>
          </p:cNvPicPr>
          <p:nvPr/>
        </p:nvPicPr>
        <p:blipFill>
          <a:blip r:embed="rId9"/>
          <a:srcRect/>
          <a:stretch>
            <a:fillRect/>
          </a:stretch>
        </p:blipFill>
        <p:spPr bwMode="auto">
          <a:xfrm>
            <a:off x="142844" y="3500438"/>
            <a:ext cx="3895725" cy="266700"/>
          </a:xfrm>
          <a:prstGeom prst="rect">
            <a:avLst/>
          </a:prstGeom>
          <a:noFill/>
          <a:ln w="9525">
            <a:noFill/>
            <a:miter lim="800000"/>
            <a:headEnd/>
            <a:tailEnd/>
          </a:ln>
          <a:effectLst/>
        </p:spPr>
      </p:pic>
      <p:pic>
        <p:nvPicPr>
          <p:cNvPr id="3082" name="Picture 10"/>
          <p:cNvPicPr>
            <a:picLocks noChangeAspect="1" noChangeArrowheads="1"/>
          </p:cNvPicPr>
          <p:nvPr/>
        </p:nvPicPr>
        <p:blipFill>
          <a:blip r:embed="rId10"/>
          <a:srcRect/>
          <a:stretch>
            <a:fillRect/>
          </a:stretch>
        </p:blipFill>
        <p:spPr bwMode="auto">
          <a:xfrm>
            <a:off x="3981464" y="3500438"/>
            <a:ext cx="2590800" cy="295275"/>
          </a:xfrm>
          <a:prstGeom prst="rect">
            <a:avLst/>
          </a:prstGeom>
          <a:noFill/>
          <a:ln w="9525">
            <a:noFill/>
            <a:miter lim="800000"/>
            <a:headEnd/>
            <a:tailEnd/>
          </a:ln>
          <a:effectLst/>
        </p:spPr>
      </p:pic>
      <p:pic>
        <p:nvPicPr>
          <p:cNvPr id="3083" name="Picture 11"/>
          <p:cNvPicPr>
            <a:picLocks noChangeAspect="1" noChangeArrowheads="1"/>
          </p:cNvPicPr>
          <p:nvPr/>
        </p:nvPicPr>
        <p:blipFill>
          <a:blip r:embed="rId11"/>
          <a:srcRect/>
          <a:stretch>
            <a:fillRect/>
          </a:stretch>
        </p:blipFill>
        <p:spPr bwMode="auto">
          <a:xfrm>
            <a:off x="214282" y="3214686"/>
            <a:ext cx="4581525" cy="295275"/>
          </a:xfrm>
          <a:prstGeom prst="rect">
            <a:avLst/>
          </a:prstGeom>
          <a:noFill/>
          <a:ln w="9525">
            <a:noFill/>
            <a:miter lim="800000"/>
            <a:headEnd/>
            <a:tailEnd/>
          </a:ln>
          <a:effectLst/>
        </p:spPr>
      </p:pic>
      <p:sp>
        <p:nvSpPr>
          <p:cNvPr id="23" name="矩形 22"/>
          <p:cNvSpPr>
            <a:spLocks noChangeAspect="1"/>
          </p:cNvSpPr>
          <p:nvPr/>
        </p:nvSpPr>
        <p:spPr>
          <a:xfrm>
            <a:off x="142844" y="6131502"/>
            <a:ext cx="6010763" cy="369332"/>
          </a:xfrm>
          <a:prstGeom prst="rect">
            <a:avLst/>
          </a:prstGeom>
        </p:spPr>
        <p:txBody>
          <a:bodyPr wrap="square">
            <a:spAutoFit/>
          </a:bodyPr>
          <a:lstStyle/>
          <a:p>
            <a:r>
              <a:rPr lang="zh-CN" altLang="en-US" b="1" dirty="0"/>
              <a:t>仿真中若发现错误，则返回设计输入步骤中修改逻辑设计</a:t>
            </a:r>
            <a:endParaRPr lang="zh-CN" altLang="en-US" dirty="0"/>
          </a:p>
        </p:txBody>
      </p:sp>
      <p:pic>
        <p:nvPicPr>
          <p:cNvPr id="3087" name="Picture 15"/>
          <p:cNvPicPr>
            <a:picLocks noChangeAspect="1" noChangeArrowheads="1"/>
          </p:cNvPicPr>
          <p:nvPr/>
        </p:nvPicPr>
        <p:blipFill>
          <a:blip r:embed="rId12"/>
          <a:srcRect/>
          <a:stretch>
            <a:fillRect/>
          </a:stretch>
        </p:blipFill>
        <p:spPr bwMode="auto">
          <a:xfrm>
            <a:off x="142844" y="5702874"/>
            <a:ext cx="4786346" cy="294545"/>
          </a:xfrm>
          <a:prstGeom prst="rect">
            <a:avLst/>
          </a:prstGeom>
          <a:noFill/>
          <a:ln w="9525">
            <a:noFill/>
            <a:miter lim="800000"/>
            <a:headEnd/>
            <a:tailEnd/>
          </a:ln>
          <a:effectLst/>
        </p:spPr>
      </p:pic>
      <p:pic>
        <p:nvPicPr>
          <p:cNvPr id="3088" name="Picture 16"/>
          <p:cNvPicPr>
            <a:picLocks noChangeAspect="1" noChangeArrowheads="1"/>
          </p:cNvPicPr>
          <p:nvPr/>
        </p:nvPicPr>
        <p:blipFill>
          <a:blip r:embed="rId13"/>
          <a:srcRect/>
          <a:stretch>
            <a:fillRect/>
          </a:stretch>
        </p:blipFill>
        <p:spPr bwMode="auto">
          <a:xfrm>
            <a:off x="142845" y="5286388"/>
            <a:ext cx="3914857" cy="312000"/>
          </a:xfrm>
          <a:prstGeom prst="rect">
            <a:avLst/>
          </a:prstGeom>
          <a:noFill/>
          <a:ln w="9525">
            <a:noFill/>
            <a:miter lim="800000"/>
            <a:headEnd/>
            <a:tailEnd/>
          </a:ln>
          <a:effectLst/>
        </p:spPr>
      </p:pic>
      <p:pic>
        <p:nvPicPr>
          <p:cNvPr id="2050" name="Picture 2"/>
          <p:cNvPicPr>
            <a:picLocks noChangeAspect="1" noChangeArrowheads="1"/>
          </p:cNvPicPr>
          <p:nvPr/>
        </p:nvPicPr>
        <p:blipFill>
          <a:blip r:embed="rId14"/>
          <a:srcRect/>
          <a:stretch>
            <a:fillRect/>
          </a:stretch>
        </p:blipFill>
        <p:spPr bwMode="auto">
          <a:xfrm>
            <a:off x="214282" y="4500570"/>
            <a:ext cx="6343650" cy="666750"/>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500035" y="357167"/>
            <a:ext cx="553403" cy="246697"/>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571472" y="642918"/>
            <a:ext cx="5233988" cy="320040"/>
          </a:xfrm>
          <a:prstGeom prst="rect">
            <a:avLst/>
          </a:prstGeom>
          <a:noFill/>
          <a:ln w="9525">
            <a:noFill/>
            <a:miter lim="800000"/>
            <a:headEnd/>
            <a:tailEnd/>
          </a:ln>
          <a:effectLst/>
        </p:spPr>
      </p:pic>
      <p:pic>
        <p:nvPicPr>
          <p:cNvPr id="3077" name="Picture 5"/>
          <p:cNvPicPr>
            <a:picLocks noChangeAspect="1" noChangeArrowheads="1"/>
          </p:cNvPicPr>
          <p:nvPr/>
        </p:nvPicPr>
        <p:blipFill>
          <a:blip r:embed="rId4"/>
          <a:srcRect/>
          <a:stretch>
            <a:fillRect/>
          </a:stretch>
        </p:blipFill>
        <p:spPr bwMode="auto">
          <a:xfrm>
            <a:off x="571472" y="1071546"/>
            <a:ext cx="7620952" cy="300038"/>
          </a:xfrm>
          <a:prstGeom prst="rect">
            <a:avLst/>
          </a:prstGeom>
          <a:noFill/>
          <a:ln w="9525">
            <a:noFill/>
            <a:miter lim="800000"/>
            <a:headEnd/>
            <a:tailEnd/>
          </a:ln>
          <a:effectLst/>
        </p:spPr>
      </p:pic>
      <p:pic>
        <p:nvPicPr>
          <p:cNvPr id="3078" name="Picture 6"/>
          <p:cNvPicPr>
            <a:picLocks noChangeAspect="1" noChangeArrowheads="1"/>
          </p:cNvPicPr>
          <p:nvPr/>
        </p:nvPicPr>
        <p:blipFill>
          <a:blip r:embed="rId5"/>
          <a:srcRect/>
          <a:stretch>
            <a:fillRect/>
          </a:stretch>
        </p:blipFill>
        <p:spPr bwMode="auto">
          <a:xfrm>
            <a:off x="714348" y="1500174"/>
            <a:ext cx="353378" cy="280035"/>
          </a:xfrm>
          <a:prstGeom prst="rect">
            <a:avLst/>
          </a:prstGeom>
          <a:noFill/>
          <a:ln w="9525">
            <a:noFill/>
            <a:miter lim="800000"/>
            <a:headEnd/>
            <a:tailEnd/>
          </a:ln>
          <a:effectLst/>
        </p:spPr>
      </p:pic>
      <p:pic>
        <p:nvPicPr>
          <p:cNvPr id="3079" name="Picture 7"/>
          <p:cNvPicPr>
            <a:picLocks noChangeAspect="1" noChangeArrowheads="1"/>
          </p:cNvPicPr>
          <p:nvPr/>
        </p:nvPicPr>
        <p:blipFill>
          <a:blip r:embed="rId6"/>
          <a:srcRect/>
          <a:stretch>
            <a:fillRect/>
          </a:stretch>
        </p:blipFill>
        <p:spPr bwMode="auto">
          <a:xfrm>
            <a:off x="1428728" y="1500174"/>
            <a:ext cx="2000250" cy="320040"/>
          </a:xfrm>
          <a:prstGeom prst="rect">
            <a:avLst/>
          </a:prstGeom>
          <a:noFill/>
          <a:ln w="9525">
            <a:noFill/>
            <a:miter lim="800000"/>
            <a:headEnd/>
            <a:tailEnd/>
          </a:ln>
          <a:effectLst/>
        </p:spPr>
      </p:pic>
      <p:pic>
        <p:nvPicPr>
          <p:cNvPr id="3080" name="Picture 8"/>
          <p:cNvPicPr>
            <a:picLocks noChangeAspect="1" noChangeArrowheads="1"/>
          </p:cNvPicPr>
          <p:nvPr/>
        </p:nvPicPr>
        <p:blipFill>
          <a:blip r:embed="rId7"/>
          <a:srcRect/>
          <a:stretch>
            <a:fillRect/>
          </a:stretch>
        </p:blipFill>
        <p:spPr bwMode="auto">
          <a:xfrm>
            <a:off x="1357290" y="1928802"/>
            <a:ext cx="6000750" cy="266700"/>
          </a:xfrm>
          <a:prstGeom prst="rect">
            <a:avLst/>
          </a:prstGeom>
          <a:noFill/>
          <a:ln w="9525">
            <a:noFill/>
            <a:miter lim="800000"/>
            <a:headEnd/>
            <a:tailEnd/>
          </a:ln>
          <a:effectLst/>
        </p:spPr>
      </p:pic>
      <p:pic>
        <p:nvPicPr>
          <p:cNvPr id="3081" name="Picture 9"/>
          <p:cNvPicPr>
            <a:picLocks noChangeAspect="1" noChangeArrowheads="1"/>
          </p:cNvPicPr>
          <p:nvPr/>
        </p:nvPicPr>
        <p:blipFill>
          <a:blip r:embed="rId8"/>
          <a:srcRect/>
          <a:stretch>
            <a:fillRect/>
          </a:stretch>
        </p:blipFill>
        <p:spPr bwMode="auto">
          <a:xfrm>
            <a:off x="642910" y="2357430"/>
            <a:ext cx="2953703" cy="273368"/>
          </a:xfrm>
          <a:prstGeom prst="rect">
            <a:avLst/>
          </a:prstGeom>
          <a:noFill/>
          <a:ln w="9525">
            <a:noFill/>
            <a:miter lim="800000"/>
            <a:headEnd/>
            <a:tailEnd/>
          </a:ln>
          <a:effectLst/>
        </p:spPr>
      </p:pic>
      <p:pic>
        <p:nvPicPr>
          <p:cNvPr id="3082" name="Picture 10"/>
          <p:cNvPicPr>
            <a:picLocks noChangeAspect="1" noChangeArrowheads="1"/>
          </p:cNvPicPr>
          <p:nvPr/>
        </p:nvPicPr>
        <p:blipFill>
          <a:blip r:embed="rId9"/>
          <a:srcRect/>
          <a:stretch>
            <a:fillRect/>
          </a:stretch>
        </p:blipFill>
        <p:spPr bwMode="auto">
          <a:xfrm>
            <a:off x="3929058" y="2395532"/>
            <a:ext cx="1285875" cy="267462"/>
          </a:xfrm>
          <a:prstGeom prst="rect">
            <a:avLst/>
          </a:prstGeom>
          <a:noFill/>
          <a:ln w="9525">
            <a:noFill/>
            <a:miter lim="800000"/>
            <a:headEnd/>
            <a:tailEnd/>
          </a:ln>
          <a:effectLst/>
        </p:spPr>
      </p:pic>
      <p:pic>
        <p:nvPicPr>
          <p:cNvPr id="3083" name="Picture 11"/>
          <p:cNvPicPr>
            <a:picLocks noChangeAspect="1" noChangeArrowheads="1"/>
          </p:cNvPicPr>
          <p:nvPr/>
        </p:nvPicPr>
        <p:blipFill>
          <a:blip r:embed="rId10"/>
          <a:srcRect/>
          <a:stretch>
            <a:fillRect/>
          </a:stretch>
        </p:blipFill>
        <p:spPr bwMode="auto">
          <a:xfrm>
            <a:off x="642910" y="2714620"/>
            <a:ext cx="2314575" cy="323850"/>
          </a:xfrm>
          <a:prstGeom prst="rect">
            <a:avLst/>
          </a:prstGeom>
          <a:noFill/>
          <a:ln w="9525">
            <a:noFill/>
            <a:miter lim="800000"/>
            <a:headEnd/>
            <a:tailEnd/>
          </a:ln>
          <a:effectLst/>
        </p:spPr>
      </p:pic>
      <p:pic>
        <p:nvPicPr>
          <p:cNvPr id="3084" name="Picture 12"/>
          <p:cNvPicPr>
            <a:picLocks noChangeAspect="1" noChangeArrowheads="1"/>
          </p:cNvPicPr>
          <p:nvPr/>
        </p:nvPicPr>
        <p:blipFill>
          <a:blip r:embed="rId11"/>
          <a:srcRect/>
          <a:stretch>
            <a:fillRect/>
          </a:stretch>
        </p:blipFill>
        <p:spPr bwMode="auto">
          <a:xfrm>
            <a:off x="642910" y="3071810"/>
            <a:ext cx="1381125" cy="257175"/>
          </a:xfrm>
          <a:prstGeom prst="rect">
            <a:avLst/>
          </a:prstGeom>
          <a:noFill/>
          <a:ln w="9525">
            <a:noFill/>
            <a:miter lim="800000"/>
            <a:headEnd/>
            <a:tailEnd/>
          </a:ln>
          <a:effectLst/>
        </p:spPr>
      </p:pic>
      <p:pic>
        <p:nvPicPr>
          <p:cNvPr id="3085" name="Picture 13"/>
          <p:cNvPicPr>
            <a:picLocks noChangeAspect="1" noChangeArrowheads="1"/>
          </p:cNvPicPr>
          <p:nvPr/>
        </p:nvPicPr>
        <p:blipFill>
          <a:blip r:embed="rId12"/>
          <a:srcRect/>
          <a:stretch>
            <a:fillRect/>
          </a:stretch>
        </p:blipFill>
        <p:spPr bwMode="auto">
          <a:xfrm>
            <a:off x="642910" y="3429000"/>
            <a:ext cx="1162050" cy="266700"/>
          </a:xfrm>
          <a:prstGeom prst="rect">
            <a:avLst/>
          </a:prstGeom>
          <a:noFill/>
          <a:ln w="9525">
            <a:noFill/>
            <a:miter lim="800000"/>
            <a:headEnd/>
            <a:tailEnd/>
          </a:ln>
          <a:effectLst/>
        </p:spPr>
      </p:pic>
      <p:pic>
        <p:nvPicPr>
          <p:cNvPr id="3086" name="Picture 14"/>
          <p:cNvPicPr>
            <a:picLocks noChangeAspect="1" noChangeArrowheads="1"/>
          </p:cNvPicPr>
          <p:nvPr/>
        </p:nvPicPr>
        <p:blipFill>
          <a:blip r:embed="rId13"/>
          <a:srcRect/>
          <a:stretch>
            <a:fillRect/>
          </a:stretch>
        </p:blipFill>
        <p:spPr bwMode="auto">
          <a:xfrm>
            <a:off x="1928794" y="3429000"/>
            <a:ext cx="2838450" cy="219075"/>
          </a:xfrm>
          <a:prstGeom prst="rect">
            <a:avLst/>
          </a:prstGeom>
          <a:noFill/>
          <a:ln w="9525">
            <a:noFill/>
            <a:miter lim="800000"/>
            <a:headEnd/>
            <a:tailEnd/>
          </a:ln>
          <a:effectLst/>
        </p:spPr>
      </p:pic>
      <p:pic>
        <p:nvPicPr>
          <p:cNvPr id="3087" name="Picture 15"/>
          <p:cNvPicPr>
            <a:picLocks noChangeAspect="1" noChangeArrowheads="1"/>
          </p:cNvPicPr>
          <p:nvPr/>
        </p:nvPicPr>
        <p:blipFill>
          <a:blip r:embed="rId14"/>
          <a:srcRect/>
          <a:stretch>
            <a:fillRect/>
          </a:stretch>
        </p:blipFill>
        <p:spPr bwMode="auto">
          <a:xfrm>
            <a:off x="642910" y="3714752"/>
            <a:ext cx="2762250" cy="285750"/>
          </a:xfrm>
          <a:prstGeom prst="rect">
            <a:avLst/>
          </a:prstGeom>
          <a:noFill/>
          <a:ln w="9525">
            <a:noFill/>
            <a:miter lim="800000"/>
            <a:headEnd/>
            <a:tailEnd/>
          </a:ln>
          <a:effectLst/>
        </p:spPr>
      </p:pic>
      <p:pic>
        <p:nvPicPr>
          <p:cNvPr id="3088" name="Picture 16"/>
          <p:cNvPicPr>
            <a:picLocks noChangeAspect="1" noChangeArrowheads="1"/>
          </p:cNvPicPr>
          <p:nvPr/>
        </p:nvPicPr>
        <p:blipFill>
          <a:blip r:embed="rId15"/>
          <a:srcRect/>
          <a:stretch>
            <a:fillRect/>
          </a:stretch>
        </p:blipFill>
        <p:spPr bwMode="auto">
          <a:xfrm>
            <a:off x="1071538" y="4071942"/>
            <a:ext cx="2533650" cy="228600"/>
          </a:xfrm>
          <a:prstGeom prst="rect">
            <a:avLst/>
          </a:prstGeom>
          <a:noFill/>
          <a:ln w="9525">
            <a:noFill/>
            <a:miter lim="800000"/>
            <a:headEnd/>
            <a:tailEnd/>
          </a:ln>
          <a:effectLst/>
        </p:spPr>
      </p:pic>
      <p:pic>
        <p:nvPicPr>
          <p:cNvPr id="3090" name="Picture 18"/>
          <p:cNvPicPr>
            <a:picLocks noChangeAspect="1" noChangeArrowheads="1"/>
          </p:cNvPicPr>
          <p:nvPr/>
        </p:nvPicPr>
        <p:blipFill>
          <a:blip r:embed="rId16"/>
          <a:srcRect/>
          <a:stretch>
            <a:fillRect/>
          </a:stretch>
        </p:blipFill>
        <p:spPr bwMode="auto">
          <a:xfrm>
            <a:off x="714348" y="4429132"/>
            <a:ext cx="2552700" cy="247650"/>
          </a:xfrm>
          <a:prstGeom prst="rect">
            <a:avLst/>
          </a:prstGeom>
          <a:noFill/>
          <a:ln w="9525">
            <a:noFill/>
            <a:miter lim="800000"/>
            <a:headEnd/>
            <a:tailEnd/>
          </a:ln>
          <a:effectLst/>
        </p:spPr>
      </p:pic>
      <p:pic>
        <p:nvPicPr>
          <p:cNvPr id="3091" name="Picture 19"/>
          <p:cNvPicPr>
            <a:picLocks noChangeAspect="1" noChangeArrowheads="1"/>
          </p:cNvPicPr>
          <p:nvPr/>
        </p:nvPicPr>
        <p:blipFill>
          <a:blip r:embed="rId17"/>
          <a:srcRect/>
          <a:stretch>
            <a:fillRect/>
          </a:stretch>
        </p:blipFill>
        <p:spPr bwMode="auto">
          <a:xfrm>
            <a:off x="3643306" y="4500570"/>
            <a:ext cx="3200400" cy="219075"/>
          </a:xfrm>
          <a:prstGeom prst="rect">
            <a:avLst/>
          </a:prstGeom>
          <a:noFill/>
          <a:ln w="9525">
            <a:noFill/>
            <a:miter lim="800000"/>
            <a:headEnd/>
            <a:tailEnd/>
          </a:ln>
          <a:effectLst/>
        </p:spPr>
      </p:pic>
      <p:grpSp>
        <p:nvGrpSpPr>
          <p:cNvPr id="26" name="组合 25"/>
          <p:cNvGrpSpPr/>
          <p:nvPr/>
        </p:nvGrpSpPr>
        <p:grpSpPr>
          <a:xfrm>
            <a:off x="714348" y="4786322"/>
            <a:ext cx="5876954" cy="352423"/>
            <a:chOff x="714348" y="5072074"/>
            <a:chExt cx="5876954" cy="352423"/>
          </a:xfrm>
        </p:grpSpPr>
        <p:pic>
          <p:nvPicPr>
            <p:cNvPr id="3092" name="Picture 20"/>
            <p:cNvPicPr>
              <a:picLocks noChangeAspect="1" noChangeArrowheads="1"/>
            </p:cNvPicPr>
            <p:nvPr/>
          </p:nvPicPr>
          <p:blipFill>
            <a:blip r:embed="rId18"/>
            <a:srcRect/>
            <a:stretch>
              <a:fillRect/>
            </a:stretch>
          </p:blipFill>
          <p:spPr bwMode="auto">
            <a:xfrm>
              <a:off x="714348" y="5100647"/>
              <a:ext cx="4067175" cy="323850"/>
            </a:xfrm>
            <a:prstGeom prst="rect">
              <a:avLst/>
            </a:prstGeom>
            <a:noFill/>
            <a:ln w="9525">
              <a:noFill/>
              <a:miter lim="800000"/>
              <a:headEnd/>
              <a:tailEnd/>
            </a:ln>
            <a:effectLst/>
          </p:spPr>
        </p:pic>
        <p:pic>
          <p:nvPicPr>
            <p:cNvPr id="3093" name="Picture 21"/>
            <p:cNvPicPr>
              <a:picLocks noChangeAspect="1" noChangeArrowheads="1"/>
            </p:cNvPicPr>
            <p:nvPr/>
          </p:nvPicPr>
          <p:blipFill>
            <a:blip r:embed="rId19"/>
            <a:srcRect/>
            <a:stretch>
              <a:fillRect/>
            </a:stretch>
          </p:blipFill>
          <p:spPr bwMode="auto">
            <a:xfrm>
              <a:off x="4857752" y="5072074"/>
              <a:ext cx="1733550" cy="314325"/>
            </a:xfrm>
            <a:prstGeom prst="rect">
              <a:avLst/>
            </a:prstGeom>
            <a:noFill/>
            <a:ln w="9525">
              <a:noFill/>
              <a:miter lim="800000"/>
              <a:headEnd/>
              <a:tailEnd/>
            </a:ln>
            <a:effectLst/>
          </p:spPr>
        </p:pic>
      </p:grpSp>
      <p:pic>
        <p:nvPicPr>
          <p:cNvPr id="3094" name="Picture 22"/>
          <p:cNvPicPr>
            <a:picLocks noChangeAspect="1" noChangeArrowheads="1"/>
          </p:cNvPicPr>
          <p:nvPr/>
        </p:nvPicPr>
        <p:blipFill>
          <a:blip r:embed="rId20"/>
          <a:srcRect/>
          <a:stretch>
            <a:fillRect/>
          </a:stretch>
        </p:blipFill>
        <p:spPr bwMode="auto">
          <a:xfrm>
            <a:off x="785786" y="5286388"/>
            <a:ext cx="2962275" cy="190500"/>
          </a:xfrm>
          <a:prstGeom prst="rect">
            <a:avLst/>
          </a:prstGeom>
          <a:noFill/>
          <a:ln w="9525">
            <a:noFill/>
            <a:miter lim="800000"/>
            <a:headEnd/>
            <a:tailEnd/>
          </a:ln>
          <a:effectLst/>
        </p:spPr>
      </p:pic>
      <p:pic>
        <p:nvPicPr>
          <p:cNvPr id="3095" name="Picture 23"/>
          <p:cNvPicPr>
            <a:picLocks noChangeAspect="1" noChangeArrowheads="1"/>
          </p:cNvPicPr>
          <p:nvPr/>
        </p:nvPicPr>
        <p:blipFill>
          <a:blip r:embed="rId21"/>
          <a:srcRect/>
          <a:stretch>
            <a:fillRect/>
          </a:stretch>
        </p:blipFill>
        <p:spPr bwMode="auto">
          <a:xfrm>
            <a:off x="857224" y="5500702"/>
            <a:ext cx="5600700" cy="257175"/>
          </a:xfrm>
          <a:prstGeom prst="rect">
            <a:avLst/>
          </a:prstGeom>
          <a:noFill/>
          <a:ln w="9525">
            <a:noFill/>
            <a:miter lim="800000"/>
            <a:headEnd/>
            <a:tailEnd/>
          </a:ln>
          <a:effectLst/>
        </p:spPr>
      </p:pic>
      <p:pic>
        <p:nvPicPr>
          <p:cNvPr id="3096" name="Picture 24"/>
          <p:cNvPicPr>
            <a:picLocks noChangeAspect="1" noChangeArrowheads="1"/>
          </p:cNvPicPr>
          <p:nvPr/>
        </p:nvPicPr>
        <p:blipFill>
          <a:blip r:embed="rId22"/>
          <a:srcRect/>
          <a:stretch>
            <a:fillRect/>
          </a:stretch>
        </p:blipFill>
        <p:spPr bwMode="auto">
          <a:xfrm>
            <a:off x="785786" y="5786454"/>
            <a:ext cx="3990975" cy="276225"/>
          </a:xfrm>
          <a:prstGeom prst="rect">
            <a:avLst/>
          </a:prstGeom>
          <a:noFill/>
          <a:ln w="9525">
            <a:noFill/>
            <a:miter lim="800000"/>
            <a:headEnd/>
            <a:tailEnd/>
          </a:ln>
          <a:effectLst/>
        </p:spPr>
      </p:pic>
      <p:pic>
        <p:nvPicPr>
          <p:cNvPr id="28" name="Picture 6"/>
          <p:cNvPicPr>
            <a:picLocks noChangeAspect="1" noChangeArrowheads="1"/>
          </p:cNvPicPr>
          <p:nvPr/>
        </p:nvPicPr>
        <p:blipFill>
          <a:blip r:embed="rId5"/>
          <a:srcRect/>
          <a:stretch>
            <a:fillRect/>
          </a:stretch>
        </p:blipFill>
        <p:spPr bwMode="auto">
          <a:xfrm>
            <a:off x="857225" y="6143644"/>
            <a:ext cx="302895" cy="240030"/>
          </a:xfrm>
          <a:prstGeom prst="rect">
            <a:avLst/>
          </a:prstGeom>
          <a:noFill/>
          <a:ln w="9525">
            <a:noFill/>
            <a:miter lim="800000"/>
            <a:headEnd/>
            <a:tailEnd/>
          </a:ln>
          <a:effectLst/>
        </p:spPr>
      </p:pic>
      <p:grpSp>
        <p:nvGrpSpPr>
          <p:cNvPr id="31" name="组合 30"/>
          <p:cNvGrpSpPr/>
          <p:nvPr/>
        </p:nvGrpSpPr>
        <p:grpSpPr>
          <a:xfrm>
            <a:off x="1214414" y="6134121"/>
            <a:ext cx="5938870" cy="295275"/>
            <a:chOff x="1214414" y="6276997"/>
            <a:chExt cx="5938870" cy="295275"/>
          </a:xfrm>
        </p:grpSpPr>
        <p:pic>
          <p:nvPicPr>
            <p:cNvPr id="3097" name="Picture 25"/>
            <p:cNvPicPr>
              <a:picLocks noChangeAspect="1" noChangeArrowheads="1"/>
            </p:cNvPicPr>
            <p:nvPr/>
          </p:nvPicPr>
          <p:blipFill>
            <a:blip r:embed="rId23"/>
            <a:srcRect/>
            <a:stretch>
              <a:fillRect/>
            </a:stretch>
          </p:blipFill>
          <p:spPr bwMode="auto">
            <a:xfrm>
              <a:off x="1214414" y="6276997"/>
              <a:ext cx="4676775" cy="295275"/>
            </a:xfrm>
            <a:prstGeom prst="rect">
              <a:avLst/>
            </a:prstGeom>
            <a:noFill/>
            <a:ln w="9525">
              <a:noFill/>
              <a:miter lim="800000"/>
              <a:headEnd/>
              <a:tailEnd/>
            </a:ln>
            <a:effectLst/>
          </p:spPr>
        </p:pic>
        <p:pic>
          <p:nvPicPr>
            <p:cNvPr id="3098" name="Picture 26"/>
            <p:cNvPicPr>
              <a:picLocks noChangeAspect="1" noChangeArrowheads="1"/>
            </p:cNvPicPr>
            <p:nvPr/>
          </p:nvPicPr>
          <p:blipFill>
            <a:blip r:embed="rId24"/>
            <a:srcRect/>
            <a:stretch>
              <a:fillRect/>
            </a:stretch>
          </p:blipFill>
          <p:spPr bwMode="auto">
            <a:xfrm>
              <a:off x="5857884" y="6286520"/>
              <a:ext cx="1295400" cy="247650"/>
            </a:xfrm>
            <a:prstGeom prst="rect">
              <a:avLst/>
            </a:prstGeom>
            <a:noFill/>
            <a:ln w="9525">
              <a:noFill/>
              <a:miter lim="800000"/>
              <a:headEnd/>
              <a:tailEnd/>
            </a:ln>
            <a:effectLst/>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285720" y="214290"/>
            <a:ext cx="2625662" cy="374047"/>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428596" y="785794"/>
            <a:ext cx="5999417" cy="366713"/>
          </a:xfrm>
          <a:prstGeom prst="rect">
            <a:avLst/>
          </a:prstGeom>
          <a:noFill/>
          <a:ln w="9525">
            <a:noFill/>
            <a:miter lim="800000"/>
            <a:headEnd/>
            <a:tailEnd/>
          </a:ln>
          <a:effectLst/>
        </p:spPr>
      </p:pic>
      <p:pic>
        <p:nvPicPr>
          <p:cNvPr id="4101" name="Picture 5"/>
          <p:cNvPicPr>
            <a:picLocks noChangeAspect="1" noChangeArrowheads="1"/>
          </p:cNvPicPr>
          <p:nvPr/>
        </p:nvPicPr>
        <p:blipFill>
          <a:blip r:embed="rId4"/>
          <a:srcRect/>
          <a:stretch>
            <a:fillRect/>
          </a:stretch>
        </p:blipFill>
        <p:spPr bwMode="auto">
          <a:xfrm>
            <a:off x="928663" y="2486020"/>
            <a:ext cx="381381" cy="286036"/>
          </a:xfrm>
          <a:prstGeom prst="rect">
            <a:avLst/>
          </a:prstGeom>
          <a:noFill/>
          <a:ln w="9525">
            <a:noFill/>
            <a:miter lim="800000"/>
            <a:headEnd/>
            <a:tailEnd/>
          </a:ln>
          <a:effectLst/>
        </p:spPr>
      </p:pic>
      <p:pic>
        <p:nvPicPr>
          <p:cNvPr id="4102" name="Picture 6"/>
          <p:cNvPicPr>
            <a:picLocks noChangeAspect="1" noChangeArrowheads="1"/>
          </p:cNvPicPr>
          <p:nvPr/>
        </p:nvPicPr>
        <p:blipFill>
          <a:blip r:embed="rId5"/>
          <a:srcRect/>
          <a:stretch>
            <a:fillRect/>
          </a:stretch>
        </p:blipFill>
        <p:spPr bwMode="auto">
          <a:xfrm>
            <a:off x="1428728" y="2428868"/>
            <a:ext cx="4701254" cy="682085"/>
          </a:xfrm>
          <a:prstGeom prst="rect">
            <a:avLst/>
          </a:prstGeom>
          <a:noFill/>
          <a:ln w="9525">
            <a:noFill/>
            <a:miter lim="800000"/>
            <a:headEnd/>
            <a:tailEnd/>
          </a:ln>
          <a:effectLst/>
        </p:spPr>
      </p:pic>
      <p:pic>
        <p:nvPicPr>
          <p:cNvPr id="4104" name="Picture 8"/>
          <p:cNvPicPr>
            <a:picLocks noChangeAspect="1" noChangeArrowheads="1"/>
          </p:cNvPicPr>
          <p:nvPr/>
        </p:nvPicPr>
        <p:blipFill>
          <a:blip r:embed="rId6"/>
          <a:srcRect/>
          <a:stretch>
            <a:fillRect/>
          </a:stretch>
        </p:blipFill>
        <p:spPr bwMode="auto">
          <a:xfrm>
            <a:off x="542954" y="1357298"/>
            <a:ext cx="667417" cy="359378"/>
          </a:xfrm>
          <a:prstGeom prst="rect">
            <a:avLst/>
          </a:prstGeom>
          <a:noFill/>
          <a:ln w="9525">
            <a:noFill/>
            <a:miter lim="800000"/>
            <a:headEnd/>
            <a:tailEnd/>
          </a:ln>
          <a:effectLst/>
        </p:spPr>
      </p:pic>
      <p:pic>
        <p:nvPicPr>
          <p:cNvPr id="4105" name="Picture 9"/>
          <p:cNvPicPr>
            <a:picLocks noChangeAspect="1" noChangeArrowheads="1"/>
          </p:cNvPicPr>
          <p:nvPr/>
        </p:nvPicPr>
        <p:blipFill>
          <a:blip r:embed="rId7"/>
          <a:srcRect/>
          <a:stretch>
            <a:fillRect/>
          </a:stretch>
        </p:blipFill>
        <p:spPr bwMode="auto">
          <a:xfrm>
            <a:off x="542954" y="1857364"/>
            <a:ext cx="6292787" cy="330041"/>
          </a:xfrm>
          <a:prstGeom prst="rect">
            <a:avLst/>
          </a:prstGeom>
          <a:noFill/>
          <a:ln w="9525">
            <a:noFill/>
            <a:miter lim="800000"/>
            <a:headEnd/>
            <a:tailEnd/>
          </a:ln>
          <a:effectLst/>
        </p:spPr>
      </p:pic>
      <p:pic>
        <p:nvPicPr>
          <p:cNvPr id="4106" name="Picture 10"/>
          <p:cNvPicPr>
            <a:picLocks noChangeAspect="1" noChangeArrowheads="1"/>
          </p:cNvPicPr>
          <p:nvPr/>
        </p:nvPicPr>
        <p:blipFill>
          <a:blip r:embed="rId8"/>
          <a:srcRect/>
          <a:stretch>
            <a:fillRect/>
          </a:stretch>
        </p:blipFill>
        <p:spPr bwMode="auto">
          <a:xfrm>
            <a:off x="571472" y="3286124"/>
            <a:ext cx="4576572" cy="330041"/>
          </a:xfrm>
          <a:prstGeom prst="rect">
            <a:avLst/>
          </a:prstGeom>
          <a:noFill/>
          <a:ln w="9525">
            <a:noFill/>
            <a:miter lim="800000"/>
            <a:headEnd/>
            <a:tailEnd/>
          </a:ln>
          <a:effectLst/>
        </p:spPr>
      </p:pic>
      <p:pic>
        <p:nvPicPr>
          <p:cNvPr id="4107" name="Picture 11"/>
          <p:cNvPicPr>
            <a:picLocks noChangeAspect="1" noChangeArrowheads="1"/>
          </p:cNvPicPr>
          <p:nvPr/>
        </p:nvPicPr>
        <p:blipFill>
          <a:blip r:embed="rId9"/>
          <a:srcRect/>
          <a:stretch>
            <a:fillRect/>
          </a:stretch>
        </p:blipFill>
        <p:spPr bwMode="auto">
          <a:xfrm>
            <a:off x="1428728" y="3786191"/>
            <a:ext cx="2735675" cy="330041"/>
          </a:xfrm>
          <a:prstGeom prst="rect">
            <a:avLst/>
          </a:prstGeom>
          <a:noFill/>
          <a:ln w="9525">
            <a:noFill/>
            <a:miter lim="800000"/>
            <a:headEnd/>
            <a:tailEnd/>
          </a:ln>
          <a:effectLst/>
        </p:spPr>
      </p:pic>
      <p:pic>
        <p:nvPicPr>
          <p:cNvPr id="14" name="Picture 5"/>
          <p:cNvPicPr>
            <a:picLocks noChangeAspect="1" noChangeArrowheads="1"/>
          </p:cNvPicPr>
          <p:nvPr/>
        </p:nvPicPr>
        <p:blipFill>
          <a:blip r:embed="rId4"/>
          <a:srcRect/>
          <a:stretch>
            <a:fillRect/>
          </a:stretch>
        </p:blipFill>
        <p:spPr bwMode="auto">
          <a:xfrm>
            <a:off x="1000101" y="3786190"/>
            <a:ext cx="381381" cy="286036"/>
          </a:xfrm>
          <a:prstGeom prst="rect">
            <a:avLst/>
          </a:prstGeom>
          <a:noFill/>
          <a:ln w="9525">
            <a:noFill/>
            <a:miter lim="800000"/>
            <a:headEnd/>
            <a:tailEnd/>
          </a:ln>
          <a:effectLst/>
        </p:spPr>
      </p:pic>
      <p:pic>
        <p:nvPicPr>
          <p:cNvPr id="4109" name="Picture 13"/>
          <p:cNvPicPr>
            <a:picLocks noChangeAspect="1" noChangeArrowheads="1"/>
          </p:cNvPicPr>
          <p:nvPr/>
        </p:nvPicPr>
        <p:blipFill>
          <a:blip r:embed="rId10"/>
          <a:srcRect/>
          <a:stretch>
            <a:fillRect/>
          </a:stretch>
        </p:blipFill>
        <p:spPr bwMode="auto">
          <a:xfrm>
            <a:off x="571472" y="5572141"/>
            <a:ext cx="3828479" cy="366713"/>
          </a:xfrm>
          <a:prstGeom prst="rect">
            <a:avLst/>
          </a:prstGeom>
          <a:noFill/>
          <a:ln w="9525">
            <a:noFill/>
            <a:miter lim="800000"/>
            <a:headEnd/>
            <a:tailEnd/>
          </a:ln>
          <a:effectLst/>
        </p:spPr>
      </p:pic>
      <p:pic>
        <p:nvPicPr>
          <p:cNvPr id="4111" name="Picture 15"/>
          <p:cNvPicPr>
            <a:picLocks noChangeAspect="1" noChangeArrowheads="1"/>
          </p:cNvPicPr>
          <p:nvPr/>
        </p:nvPicPr>
        <p:blipFill>
          <a:blip r:embed="rId11"/>
          <a:srcRect/>
          <a:stretch>
            <a:fillRect/>
          </a:stretch>
        </p:blipFill>
        <p:spPr bwMode="auto">
          <a:xfrm>
            <a:off x="1643042" y="4214822"/>
            <a:ext cx="1760220" cy="330041"/>
          </a:xfrm>
          <a:prstGeom prst="rect">
            <a:avLst/>
          </a:prstGeom>
          <a:noFill/>
          <a:ln w="9525">
            <a:noFill/>
            <a:miter lim="800000"/>
            <a:headEnd/>
            <a:tailEnd/>
          </a:ln>
          <a:effectLst/>
        </p:spPr>
      </p:pic>
      <p:pic>
        <p:nvPicPr>
          <p:cNvPr id="4112" name="Picture 16"/>
          <p:cNvPicPr>
            <a:picLocks noChangeAspect="1" noChangeArrowheads="1"/>
          </p:cNvPicPr>
          <p:nvPr/>
        </p:nvPicPr>
        <p:blipFill>
          <a:blip r:embed="rId12"/>
          <a:srcRect/>
          <a:stretch>
            <a:fillRect/>
          </a:stretch>
        </p:blipFill>
        <p:spPr bwMode="auto">
          <a:xfrm>
            <a:off x="1500166" y="4643447"/>
            <a:ext cx="2970371" cy="278702"/>
          </a:xfrm>
          <a:prstGeom prst="rect">
            <a:avLst/>
          </a:prstGeom>
          <a:noFill/>
          <a:ln w="9525">
            <a:noFill/>
            <a:miter lim="800000"/>
            <a:headEnd/>
            <a:tailEnd/>
          </a:ln>
          <a:effectLst/>
        </p:spPr>
      </p:pic>
      <p:pic>
        <p:nvPicPr>
          <p:cNvPr id="4113" name="Picture 17"/>
          <p:cNvPicPr>
            <a:picLocks noChangeAspect="1" noChangeArrowheads="1"/>
          </p:cNvPicPr>
          <p:nvPr/>
        </p:nvPicPr>
        <p:blipFill>
          <a:blip r:embed="rId13"/>
          <a:srcRect/>
          <a:stretch>
            <a:fillRect/>
          </a:stretch>
        </p:blipFill>
        <p:spPr bwMode="auto">
          <a:xfrm>
            <a:off x="1428728" y="5072074"/>
            <a:ext cx="3190399" cy="286036"/>
          </a:xfrm>
          <a:prstGeom prst="rect">
            <a:avLst/>
          </a:prstGeom>
          <a:noFill/>
          <a:ln w="9525">
            <a:noFill/>
            <a:miter lim="800000"/>
            <a:headEnd/>
            <a:tailEnd/>
          </a:ln>
          <a:effectLst/>
        </p:spPr>
      </p:pic>
      <p:pic>
        <p:nvPicPr>
          <p:cNvPr id="4114" name="Picture 18"/>
          <p:cNvPicPr>
            <a:picLocks noChangeAspect="1" noChangeArrowheads="1"/>
          </p:cNvPicPr>
          <p:nvPr/>
        </p:nvPicPr>
        <p:blipFill>
          <a:blip r:embed="rId14"/>
          <a:srcRect/>
          <a:stretch>
            <a:fillRect/>
          </a:stretch>
        </p:blipFill>
        <p:spPr bwMode="auto">
          <a:xfrm>
            <a:off x="1357290" y="6095999"/>
            <a:ext cx="3527774" cy="366713"/>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781050" y="1604963"/>
            <a:ext cx="7581900" cy="364807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619125" y="966788"/>
            <a:ext cx="7905750" cy="4924425"/>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942975" y="1514475"/>
            <a:ext cx="7258050" cy="382905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214282" y="1000108"/>
            <a:ext cx="8774240" cy="3841052"/>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857224" y="857232"/>
            <a:ext cx="5981700" cy="3726180"/>
          </a:xfrm>
          <a:prstGeom prst="rect">
            <a:avLst/>
          </a:prstGeom>
          <a:noFill/>
          <a:ln w="9525">
            <a:noFill/>
            <a:miter lim="800000"/>
            <a:headEnd/>
            <a:tailEnd/>
          </a:ln>
          <a:effectLst/>
        </p:spPr>
      </p:pic>
      <p:pic>
        <p:nvPicPr>
          <p:cNvPr id="5122" name="Picture 2"/>
          <p:cNvPicPr>
            <a:picLocks noChangeAspect="1" noChangeArrowheads="1"/>
          </p:cNvPicPr>
          <p:nvPr/>
        </p:nvPicPr>
        <p:blipFill>
          <a:blip r:embed="rId3"/>
          <a:srcRect/>
          <a:stretch>
            <a:fillRect/>
          </a:stretch>
        </p:blipFill>
        <p:spPr bwMode="auto">
          <a:xfrm>
            <a:off x="928662" y="5286388"/>
            <a:ext cx="7087553" cy="1000125"/>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a:srcRect/>
          <a:stretch>
            <a:fillRect/>
          </a:stretch>
        </p:blipFill>
        <p:spPr bwMode="auto">
          <a:xfrm>
            <a:off x="785819" y="4786321"/>
            <a:ext cx="493395" cy="326708"/>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428596" y="428604"/>
            <a:ext cx="7953375" cy="3105150"/>
          </a:xfrm>
          <a:prstGeom prst="rect">
            <a:avLst/>
          </a:prstGeom>
          <a:noFill/>
          <a:ln w="9525">
            <a:noFill/>
            <a:miter lim="800000"/>
            <a:headEnd/>
            <a:tailEnd/>
          </a:ln>
          <a:effectLst/>
        </p:spPr>
      </p:pic>
      <p:pic>
        <p:nvPicPr>
          <p:cNvPr id="6146" name="Picture 2"/>
          <p:cNvPicPr>
            <a:picLocks noChangeAspect="1" noChangeArrowheads="1"/>
          </p:cNvPicPr>
          <p:nvPr/>
        </p:nvPicPr>
        <p:blipFill>
          <a:blip r:embed="rId3"/>
          <a:srcRect/>
          <a:stretch>
            <a:fillRect/>
          </a:stretch>
        </p:blipFill>
        <p:spPr bwMode="auto">
          <a:xfrm>
            <a:off x="642910" y="2991802"/>
            <a:ext cx="8168640" cy="365760"/>
          </a:xfrm>
          <a:prstGeom prst="rect">
            <a:avLst/>
          </a:prstGeom>
          <a:noFill/>
          <a:ln w="9525">
            <a:noFill/>
            <a:miter lim="800000"/>
            <a:headEnd/>
            <a:tailEnd/>
          </a:ln>
          <a:effectLst/>
        </p:spPr>
      </p:pic>
      <p:pic>
        <p:nvPicPr>
          <p:cNvPr id="6147" name="Picture 3"/>
          <p:cNvPicPr>
            <a:picLocks noChangeAspect="1" noChangeArrowheads="1"/>
          </p:cNvPicPr>
          <p:nvPr/>
        </p:nvPicPr>
        <p:blipFill>
          <a:blip r:embed="rId4"/>
          <a:srcRect/>
          <a:stretch>
            <a:fillRect/>
          </a:stretch>
        </p:blipFill>
        <p:spPr bwMode="auto">
          <a:xfrm>
            <a:off x="785786" y="3500438"/>
            <a:ext cx="7845552" cy="1309878"/>
          </a:xfrm>
          <a:prstGeom prst="rect">
            <a:avLst/>
          </a:prstGeom>
          <a:noFill/>
          <a:ln w="9525">
            <a:noFill/>
            <a:miter lim="800000"/>
            <a:headEnd/>
            <a:tailEnd/>
          </a:ln>
          <a:effectLst/>
        </p:spPr>
      </p:pic>
      <p:pic>
        <p:nvPicPr>
          <p:cNvPr id="6148" name="Picture 4"/>
          <p:cNvPicPr>
            <a:picLocks noChangeAspect="1" noChangeArrowheads="1"/>
          </p:cNvPicPr>
          <p:nvPr/>
        </p:nvPicPr>
        <p:blipFill>
          <a:blip r:embed="rId5"/>
          <a:srcRect/>
          <a:stretch>
            <a:fillRect/>
          </a:stretch>
        </p:blipFill>
        <p:spPr bwMode="auto">
          <a:xfrm>
            <a:off x="189769" y="5067506"/>
            <a:ext cx="8882825" cy="64751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285720" y="142852"/>
            <a:ext cx="5324475" cy="1314450"/>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428596" y="1571612"/>
            <a:ext cx="5047298" cy="320040"/>
          </a:xfrm>
          <a:prstGeom prst="rect">
            <a:avLst/>
          </a:prstGeom>
          <a:noFill/>
          <a:ln w="9525">
            <a:noFill/>
            <a:miter lim="800000"/>
            <a:headEnd/>
            <a:tailEnd/>
          </a:ln>
          <a:effectLst/>
        </p:spPr>
      </p:pic>
      <p:pic>
        <p:nvPicPr>
          <p:cNvPr id="8196" name="Picture 4"/>
          <p:cNvPicPr>
            <a:picLocks noChangeAspect="1" noChangeArrowheads="1"/>
          </p:cNvPicPr>
          <p:nvPr/>
        </p:nvPicPr>
        <p:blipFill>
          <a:blip r:embed="rId4"/>
          <a:srcRect/>
          <a:stretch>
            <a:fillRect/>
          </a:stretch>
        </p:blipFill>
        <p:spPr bwMode="auto">
          <a:xfrm>
            <a:off x="5643570" y="1500174"/>
            <a:ext cx="3327083" cy="346710"/>
          </a:xfrm>
          <a:prstGeom prst="rect">
            <a:avLst/>
          </a:prstGeom>
          <a:noFill/>
          <a:ln w="9525">
            <a:noFill/>
            <a:miter lim="800000"/>
            <a:headEnd/>
            <a:tailEnd/>
          </a:ln>
          <a:effectLst/>
        </p:spPr>
      </p:pic>
      <p:pic>
        <p:nvPicPr>
          <p:cNvPr id="8197" name="Picture 5"/>
          <p:cNvPicPr>
            <a:picLocks noChangeAspect="1" noChangeArrowheads="1"/>
          </p:cNvPicPr>
          <p:nvPr/>
        </p:nvPicPr>
        <p:blipFill>
          <a:blip r:embed="rId5"/>
          <a:srcRect/>
          <a:stretch>
            <a:fillRect/>
          </a:stretch>
        </p:blipFill>
        <p:spPr bwMode="auto">
          <a:xfrm>
            <a:off x="1357290" y="2000240"/>
            <a:ext cx="1893570" cy="346710"/>
          </a:xfrm>
          <a:prstGeom prst="rect">
            <a:avLst/>
          </a:prstGeom>
          <a:noFill/>
          <a:ln w="9525">
            <a:noFill/>
            <a:miter lim="800000"/>
            <a:headEnd/>
            <a:tailEnd/>
          </a:ln>
          <a:effectLst/>
        </p:spPr>
      </p:pic>
      <p:pic>
        <p:nvPicPr>
          <p:cNvPr id="8198" name="Picture 6"/>
          <p:cNvPicPr>
            <a:picLocks noChangeAspect="1" noChangeArrowheads="1"/>
          </p:cNvPicPr>
          <p:nvPr/>
        </p:nvPicPr>
        <p:blipFill>
          <a:blip r:embed="rId6"/>
          <a:srcRect/>
          <a:stretch>
            <a:fillRect/>
          </a:stretch>
        </p:blipFill>
        <p:spPr bwMode="auto">
          <a:xfrm>
            <a:off x="3357554" y="2000240"/>
            <a:ext cx="2927033" cy="340043"/>
          </a:xfrm>
          <a:prstGeom prst="rect">
            <a:avLst/>
          </a:prstGeom>
          <a:noFill/>
          <a:ln w="9525">
            <a:noFill/>
            <a:miter lim="800000"/>
            <a:headEnd/>
            <a:tailEnd/>
          </a:ln>
          <a:effectLst/>
        </p:spPr>
      </p:pic>
      <p:pic>
        <p:nvPicPr>
          <p:cNvPr id="8199" name="Picture 7"/>
          <p:cNvPicPr>
            <a:picLocks noChangeAspect="1" noChangeArrowheads="1"/>
          </p:cNvPicPr>
          <p:nvPr/>
        </p:nvPicPr>
        <p:blipFill>
          <a:blip r:embed="rId7"/>
          <a:srcRect/>
          <a:stretch>
            <a:fillRect/>
          </a:stretch>
        </p:blipFill>
        <p:spPr bwMode="auto">
          <a:xfrm>
            <a:off x="571472" y="2500306"/>
            <a:ext cx="2767013" cy="326708"/>
          </a:xfrm>
          <a:prstGeom prst="rect">
            <a:avLst/>
          </a:prstGeom>
          <a:noFill/>
          <a:ln w="9525">
            <a:noFill/>
            <a:miter lim="800000"/>
            <a:headEnd/>
            <a:tailEnd/>
          </a:ln>
          <a:effectLst/>
        </p:spPr>
      </p:pic>
      <p:pic>
        <p:nvPicPr>
          <p:cNvPr id="8200" name="Picture 8"/>
          <p:cNvPicPr>
            <a:picLocks noChangeAspect="1" noChangeArrowheads="1"/>
          </p:cNvPicPr>
          <p:nvPr/>
        </p:nvPicPr>
        <p:blipFill>
          <a:blip r:embed="rId8"/>
          <a:srcRect/>
          <a:stretch>
            <a:fillRect/>
          </a:stretch>
        </p:blipFill>
        <p:spPr bwMode="auto">
          <a:xfrm>
            <a:off x="1643042" y="2786058"/>
            <a:ext cx="6052185" cy="1508760"/>
          </a:xfrm>
          <a:prstGeom prst="rect">
            <a:avLst/>
          </a:prstGeom>
          <a:noFill/>
          <a:ln w="9525">
            <a:noFill/>
            <a:miter lim="800000"/>
            <a:headEnd/>
            <a:tailEnd/>
          </a:ln>
          <a:effectLst/>
        </p:spPr>
      </p:pic>
      <p:pic>
        <p:nvPicPr>
          <p:cNvPr id="8201" name="Picture 9"/>
          <p:cNvPicPr>
            <a:picLocks noChangeAspect="1" noChangeArrowheads="1"/>
          </p:cNvPicPr>
          <p:nvPr/>
        </p:nvPicPr>
        <p:blipFill>
          <a:blip r:embed="rId9"/>
          <a:srcRect/>
          <a:stretch>
            <a:fillRect/>
          </a:stretch>
        </p:blipFill>
        <p:spPr bwMode="auto">
          <a:xfrm>
            <a:off x="357158" y="4262443"/>
            <a:ext cx="5707380" cy="353378"/>
          </a:xfrm>
          <a:prstGeom prst="rect">
            <a:avLst/>
          </a:prstGeom>
          <a:noFill/>
          <a:ln w="9525">
            <a:noFill/>
            <a:miter lim="800000"/>
            <a:headEnd/>
            <a:tailEnd/>
          </a:ln>
          <a:effectLst/>
        </p:spPr>
      </p:pic>
      <p:pic>
        <p:nvPicPr>
          <p:cNvPr id="8202" name="Picture 10"/>
          <p:cNvPicPr>
            <a:picLocks noChangeAspect="1" noChangeArrowheads="1"/>
          </p:cNvPicPr>
          <p:nvPr/>
        </p:nvPicPr>
        <p:blipFill>
          <a:blip r:embed="rId10"/>
          <a:srcRect/>
          <a:stretch>
            <a:fillRect/>
          </a:stretch>
        </p:blipFill>
        <p:spPr bwMode="auto">
          <a:xfrm>
            <a:off x="500035" y="4762510"/>
            <a:ext cx="2173605" cy="333375"/>
          </a:xfrm>
          <a:prstGeom prst="rect">
            <a:avLst/>
          </a:prstGeom>
          <a:noFill/>
          <a:ln w="9525">
            <a:noFill/>
            <a:miter lim="800000"/>
            <a:headEnd/>
            <a:tailEnd/>
          </a:ln>
          <a:effectLst/>
        </p:spPr>
      </p:pic>
      <p:pic>
        <p:nvPicPr>
          <p:cNvPr id="8203" name="Picture 11"/>
          <p:cNvPicPr>
            <a:picLocks noChangeAspect="1" noChangeArrowheads="1"/>
          </p:cNvPicPr>
          <p:nvPr/>
        </p:nvPicPr>
        <p:blipFill>
          <a:blip r:embed="rId11"/>
          <a:srcRect/>
          <a:stretch>
            <a:fillRect/>
          </a:stretch>
        </p:blipFill>
        <p:spPr bwMode="auto">
          <a:xfrm>
            <a:off x="2000232" y="5143512"/>
            <a:ext cx="4180522" cy="886778"/>
          </a:xfrm>
          <a:prstGeom prst="rect">
            <a:avLst/>
          </a:prstGeom>
          <a:noFill/>
          <a:ln w="9525">
            <a:noFill/>
            <a:miter lim="800000"/>
            <a:headEnd/>
            <a:tailEnd/>
          </a:ln>
          <a:effectLst/>
        </p:spPr>
      </p:pic>
      <p:pic>
        <p:nvPicPr>
          <p:cNvPr id="8204" name="Picture 12"/>
          <p:cNvPicPr>
            <a:picLocks noChangeAspect="1" noChangeArrowheads="1"/>
          </p:cNvPicPr>
          <p:nvPr/>
        </p:nvPicPr>
        <p:blipFill>
          <a:blip r:embed="rId12"/>
          <a:srcRect/>
          <a:stretch>
            <a:fillRect/>
          </a:stretch>
        </p:blipFill>
        <p:spPr bwMode="auto">
          <a:xfrm>
            <a:off x="642910" y="6143644"/>
            <a:ext cx="7494270" cy="333375"/>
          </a:xfrm>
          <a:prstGeom prst="rect">
            <a:avLst/>
          </a:prstGeom>
          <a:noFill/>
          <a:ln w="9525">
            <a:noFill/>
            <a:miter lim="800000"/>
            <a:headEnd/>
            <a:tailEnd/>
          </a:ln>
          <a:effectLst/>
        </p:spPr>
      </p:pic>
      <p:pic>
        <p:nvPicPr>
          <p:cNvPr id="8205" name="Picture 13"/>
          <p:cNvPicPr>
            <a:picLocks noChangeAspect="1" noChangeArrowheads="1"/>
          </p:cNvPicPr>
          <p:nvPr/>
        </p:nvPicPr>
        <p:blipFill>
          <a:blip r:embed="rId13"/>
          <a:srcRect/>
          <a:stretch>
            <a:fillRect/>
          </a:stretch>
        </p:blipFill>
        <p:spPr bwMode="auto">
          <a:xfrm>
            <a:off x="1142976" y="5032386"/>
            <a:ext cx="428628" cy="396878"/>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1643042" y="4357694"/>
            <a:ext cx="5694045" cy="1000125"/>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1357290" y="1285860"/>
            <a:ext cx="6381750" cy="2962275"/>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0034" y="214290"/>
            <a:ext cx="1857388"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3.  </a:t>
            </a:r>
            <a:r>
              <a:rPr lang="zh-CN" altLang="en-US" b="1" dirty="0">
                <a:latin typeface="Times New Roman" panose="02020603050405020304" pitchFamily="18" charset="0"/>
                <a:cs typeface="Times New Roman" panose="02020603050405020304" pitchFamily="18" charset="0"/>
              </a:rPr>
              <a:t>设计处理</a:t>
            </a:r>
          </a:p>
        </p:txBody>
      </p:sp>
      <p:sp>
        <p:nvSpPr>
          <p:cNvPr id="6" name="TextBox 5"/>
          <p:cNvSpPr txBox="1"/>
          <p:nvPr/>
        </p:nvSpPr>
        <p:spPr>
          <a:xfrm>
            <a:off x="642910" y="642918"/>
            <a:ext cx="5572164" cy="646331"/>
          </a:xfrm>
          <a:prstGeom prst="rect">
            <a:avLst/>
          </a:prstGeom>
          <a:noFill/>
        </p:spPr>
        <p:txBody>
          <a:bodyPr wrap="square" rtlCol="0">
            <a:spAutoFit/>
          </a:bodyPr>
          <a:lstStyle/>
          <a:p>
            <a:r>
              <a:rPr lang="zh-CN" altLang="en-US" dirty="0"/>
              <a:t>         设计处理主要包括逻辑优化和综合、适配和分割，布局和布线、生成编辑数据文件等过程</a:t>
            </a:r>
          </a:p>
        </p:txBody>
      </p:sp>
      <p:sp>
        <p:nvSpPr>
          <p:cNvPr id="7" name="TextBox 6"/>
          <p:cNvSpPr txBox="1"/>
          <p:nvPr/>
        </p:nvSpPr>
        <p:spPr>
          <a:xfrm>
            <a:off x="785786" y="1857364"/>
            <a:ext cx="4286280" cy="922020"/>
          </a:xfrm>
          <a:prstGeom prst="rect">
            <a:avLst/>
          </a:prstGeom>
          <a:noFill/>
        </p:spPr>
        <p:txBody>
          <a:bodyPr wrap="square" rtlCol="0">
            <a:spAutoFit/>
          </a:bodyPr>
          <a:lstStyle/>
          <a:p>
            <a:r>
              <a:rPr lang="zh-CN" altLang="en-US" dirty="0"/>
              <a:t>         在设计处理阶段，综合和优化，并适当地用一片或多片器件自动地进行适配、最后产生编程文件。</a:t>
            </a:r>
          </a:p>
        </p:txBody>
      </p:sp>
      <p:sp>
        <p:nvSpPr>
          <p:cNvPr id="8" name="TextBox 7"/>
          <p:cNvSpPr txBox="1"/>
          <p:nvPr/>
        </p:nvSpPr>
        <p:spPr>
          <a:xfrm>
            <a:off x="714348" y="3643314"/>
            <a:ext cx="4071966" cy="923330"/>
          </a:xfrm>
          <a:prstGeom prst="rect">
            <a:avLst/>
          </a:prstGeom>
          <a:noFill/>
        </p:spPr>
        <p:txBody>
          <a:bodyPr wrap="square" rtlCol="0">
            <a:spAutoFit/>
          </a:bodyPr>
          <a:lstStyle/>
          <a:p>
            <a:r>
              <a:rPr lang="zh-CN" altLang="en-US" dirty="0"/>
              <a:t>         在选择了具体器件并完成布局、布线之后需进行时序关系仿真。又称为后仿真或延时仿真。</a:t>
            </a:r>
          </a:p>
        </p:txBody>
      </p:sp>
      <p:sp>
        <p:nvSpPr>
          <p:cNvPr id="9" name="TextBox 8"/>
          <p:cNvSpPr txBox="1"/>
          <p:nvPr/>
        </p:nvSpPr>
        <p:spPr>
          <a:xfrm>
            <a:off x="642910" y="5072074"/>
            <a:ext cx="8001056" cy="923330"/>
          </a:xfrm>
          <a:prstGeom prst="rect">
            <a:avLst/>
          </a:prstGeom>
          <a:noFill/>
        </p:spPr>
        <p:txBody>
          <a:bodyPr wrap="square" rtlCol="0">
            <a:spAutoFit/>
          </a:bodyPr>
          <a:lstStyle/>
          <a:p>
            <a:r>
              <a:rPr lang="zh-CN" altLang="en-US" dirty="0"/>
              <a:t>        由于不同器件的内部延时不一样，不同的布局、布线方案也会延时，从而造成不同的影响，因此在设计处理以后，对系统和各模块进行时序仿真，分析其时序关系、估计设计的性能及检查和消除竞争</a:t>
            </a:r>
            <a:r>
              <a:rPr lang="en-US" altLang="zh-CN" dirty="0"/>
              <a:t>-</a:t>
            </a:r>
            <a:r>
              <a:rPr lang="zh-CN" altLang="en-US" dirty="0"/>
              <a:t>冒险等是非常有必要的</a:t>
            </a:r>
          </a:p>
        </p:txBody>
      </p:sp>
      <p:pic>
        <p:nvPicPr>
          <p:cNvPr id="10" name="Picture 11"/>
          <p:cNvPicPr>
            <a:picLocks noChangeAspect="1" noChangeArrowheads="1"/>
          </p:cNvPicPr>
          <p:nvPr/>
        </p:nvPicPr>
        <p:blipFill>
          <a:blip r:embed="rId2"/>
          <a:srcRect/>
          <a:stretch>
            <a:fillRect/>
          </a:stretch>
        </p:blipFill>
        <p:spPr bwMode="auto">
          <a:xfrm>
            <a:off x="6215074" y="499284"/>
            <a:ext cx="2519238" cy="4358476"/>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642910" y="214290"/>
            <a:ext cx="5822156" cy="3443288"/>
          </a:xfrm>
          <a:prstGeom prst="rect">
            <a:avLst/>
          </a:prstGeom>
          <a:noFill/>
          <a:ln w="9525">
            <a:noFill/>
            <a:miter lim="800000"/>
            <a:headEnd/>
            <a:tailEnd/>
          </a:ln>
          <a:effectLst/>
        </p:spPr>
      </p:pic>
      <p:pic>
        <p:nvPicPr>
          <p:cNvPr id="9218" name="Picture 2"/>
          <p:cNvPicPr>
            <a:picLocks noChangeAspect="1" noChangeArrowheads="1"/>
          </p:cNvPicPr>
          <p:nvPr/>
        </p:nvPicPr>
        <p:blipFill>
          <a:blip r:embed="rId3"/>
          <a:srcRect/>
          <a:stretch>
            <a:fillRect/>
          </a:stretch>
        </p:blipFill>
        <p:spPr bwMode="auto">
          <a:xfrm>
            <a:off x="810774" y="3643314"/>
            <a:ext cx="4618482" cy="311277"/>
          </a:xfrm>
          <a:prstGeom prst="rect">
            <a:avLst/>
          </a:prstGeom>
          <a:noFill/>
          <a:ln w="9525">
            <a:noFill/>
            <a:miter lim="800000"/>
            <a:headEnd/>
            <a:tailEnd/>
          </a:ln>
          <a:effectLst/>
        </p:spPr>
      </p:pic>
      <p:pic>
        <p:nvPicPr>
          <p:cNvPr id="9219" name="Picture 3"/>
          <p:cNvPicPr>
            <a:picLocks noChangeAspect="1" noChangeArrowheads="1"/>
          </p:cNvPicPr>
          <p:nvPr/>
        </p:nvPicPr>
        <p:blipFill>
          <a:blip r:embed="rId4"/>
          <a:srcRect/>
          <a:stretch>
            <a:fillRect/>
          </a:stretch>
        </p:blipFill>
        <p:spPr bwMode="auto">
          <a:xfrm>
            <a:off x="857224" y="4071942"/>
            <a:ext cx="5863590" cy="347472"/>
          </a:xfrm>
          <a:prstGeom prst="rect">
            <a:avLst/>
          </a:prstGeom>
          <a:noFill/>
          <a:ln w="9525">
            <a:noFill/>
            <a:miter lim="800000"/>
            <a:headEnd/>
            <a:tailEnd/>
          </a:ln>
          <a:effectLst/>
        </p:spPr>
      </p:pic>
      <p:pic>
        <p:nvPicPr>
          <p:cNvPr id="9220" name="Picture 4"/>
          <p:cNvPicPr>
            <a:picLocks noChangeAspect="1" noChangeArrowheads="1"/>
          </p:cNvPicPr>
          <p:nvPr/>
        </p:nvPicPr>
        <p:blipFill>
          <a:blip r:embed="rId5"/>
          <a:srcRect/>
          <a:stretch>
            <a:fillRect/>
          </a:stretch>
        </p:blipFill>
        <p:spPr bwMode="auto">
          <a:xfrm>
            <a:off x="857224" y="4572008"/>
            <a:ext cx="398145" cy="318516"/>
          </a:xfrm>
          <a:prstGeom prst="rect">
            <a:avLst/>
          </a:prstGeom>
          <a:noFill/>
          <a:ln w="9525">
            <a:noFill/>
            <a:miter lim="800000"/>
            <a:headEnd/>
            <a:tailEnd/>
          </a:ln>
          <a:effectLst/>
        </p:spPr>
      </p:pic>
      <p:pic>
        <p:nvPicPr>
          <p:cNvPr id="9221" name="Picture 5"/>
          <p:cNvPicPr>
            <a:picLocks noChangeAspect="1" noChangeArrowheads="1"/>
          </p:cNvPicPr>
          <p:nvPr/>
        </p:nvPicPr>
        <p:blipFill>
          <a:blip r:embed="rId6"/>
          <a:srcRect/>
          <a:stretch>
            <a:fillRect/>
          </a:stretch>
        </p:blipFill>
        <p:spPr bwMode="auto">
          <a:xfrm>
            <a:off x="1428728" y="4786322"/>
            <a:ext cx="5427345" cy="1220153"/>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83840" y="142852"/>
            <a:ext cx="3573780" cy="28003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42910" y="550527"/>
            <a:ext cx="1646873" cy="306705"/>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2389847" y="500042"/>
            <a:ext cx="5754053" cy="393383"/>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642910" y="1285860"/>
            <a:ext cx="3040380" cy="280035"/>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a:srcRect/>
          <a:stretch>
            <a:fillRect/>
          </a:stretch>
        </p:blipFill>
        <p:spPr bwMode="auto">
          <a:xfrm>
            <a:off x="3893844" y="1285860"/>
            <a:ext cx="4107180" cy="306705"/>
          </a:xfrm>
          <a:prstGeom prst="rect">
            <a:avLst/>
          </a:prstGeom>
          <a:noFill/>
          <a:ln w="9525">
            <a:noFill/>
            <a:miter lim="800000"/>
            <a:headEnd/>
            <a:tailEnd/>
          </a:ln>
          <a:effectLst/>
        </p:spPr>
      </p:pic>
      <p:pic>
        <p:nvPicPr>
          <p:cNvPr id="1031" name="Picture 7"/>
          <p:cNvPicPr>
            <a:picLocks noChangeAspect="1" noChangeArrowheads="1"/>
          </p:cNvPicPr>
          <p:nvPr/>
        </p:nvPicPr>
        <p:blipFill>
          <a:blip r:embed="rId7"/>
          <a:srcRect/>
          <a:stretch>
            <a:fillRect/>
          </a:stretch>
        </p:blipFill>
        <p:spPr bwMode="auto">
          <a:xfrm>
            <a:off x="642910" y="1643050"/>
            <a:ext cx="1880235" cy="300038"/>
          </a:xfrm>
          <a:prstGeom prst="rect">
            <a:avLst/>
          </a:prstGeom>
          <a:noFill/>
          <a:ln w="9525">
            <a:noFill/>
            <a:miter lim="800000"/>
            <a:headEnd/>
            <a:tailEnd/>
          </a:ln>
          <a:effectLst/>
        </p:spPr>
      </p:pic>
      <p:pic>
        <p:nvPicPr>
          <p:cNvPr id="1032" name="Picture 8"/>
          <p:cNvPicPr>
            <a:picLocks noChangeAspect="1" noChangeArrowheads="1"/>
          </p:cNvPicPr>
          <p:nvPr/>
        </p:nvPicPr>
        <p:blipFill>
          <a:blip r:embed="rId8"/>
          <a:srcRect/>
          <a:stretch>
            <a:fillRect/>
          </a:stretch>
        </p:blipFill>
        <p:spPr bwMode="auto">
          <a:xfrm>
            <a:off x="1181122" y="2000240"/>
            <a:ext cx="6534150" cy="293370"/>
          </a:xfrm>
          <a:prstGeom prst="rect">
            <a:avLst/>
          </a:prstGeom>
          <a:noFill/>
          <a:ln w="9525">
            <a:noFill/>
            <a:miter lim="800000"/>
            <a:headEnd/>
            <a:tailEnd/>
          </a:ln>
          <a:effectLst/>
        </p:spPr>
      </p:pic>
      <p:pic>
        <p:nvPicPr>
          <p:cNvPr id="1033" name="Picture 9"/>
          <p:cNvPicPr>
            <a:picLocks noChangeAspect="1" noChangeArrowheads="1"/>
          </p:cNvPicPr>
          <p:nvPr/>
        </p:nvPicPr>
        <p:blipFill>
          <a:blip r:embed="rId9"/>
          <a:srcRect/>
          <a:stretch>
            <a:fillRect/>
          </a:stretch>
        </p:blipFill>
        <p:spPr bwMode="auto">
          <a:xfrm>
            <a:off x="2857488" y="2336477"/>
            <a:ext cx="4947285" cy="306705"/>
          </a:xfrm>
          <a:prstGeom prst="rect">
            <a:avLst/>
          </a:prstGeom>
          <a:noFill/>
          <a:ln w="9525">
            <a:noFill/>
            <a:miter lim="800000"/>
            <a:headEnd/>
            <a:tailEnd/>
          </a:ln>
          <a:effectLst/>
        </p:spPr>
      </p:pic>
      <p:pic>
        <p:nvPicPr>
          <p:cNvPr id="1034" name="Picture 10"/>
          <p:cNvPicPr>
            <a:picLocks noChangeAspect="1" noChangeArrowheads="1"/>
          </p:cNvPicPr>
          <p:nvPr/>
        </p:nvPicPr>
        <p:blipFill>
          <a:blip r:embed="rId10"/>
          <a:srcRect/>
          <a:stretch>
            <a:fillRect/>
          </a:stretch>
        </p:blipFill>
        <p:spPr bwMode="auto">
          <a:xfrm>
            <a:off x="714348" y="2643182"/>
            <a:ext cx="2080260" cy="293370"/>
          </a:xfrm>
          <a:prstGeom prst="rect">
            <a:avLst/>
          </a:prstGeom>
          <a:noFill/>
          <a:ln w="9525">
            <a:noFill/>
            <a:miter lim="800000"/>
            <a:headEnd/>
            <a:tailEnd/>
          </a:ln>
          <a:effectLst/>
        </p:spPr>
      </p:pic>
      <p:pic>
        <p:nvPicPr>
          <p:cNvPr id="1036" name="Picture 12"/>
          <p:cNvPicPr>
            <a:picLocks noChangeAspect="1" noChangeArrowheads="1"/>
          </p:cNvPicPr>
          <p:nvPr/>
        </p:nvPicPr>
        <p:blipFill>
          <a:blip r:embed="rId11"/>
          <a:srcRect/>
          <a:stretch>
            <a:fillRect/>
          </a:stretch>
        </p:blipFill>
        <p:spPr bwMode="auto">
          <a:xfrm>
            <a:off x="642910" y="2928934"/>
            <a:ext cx="7840980" cy="626745"/>
          </a:xfrm>
          <a:prstGeom prst="rect">
            <a:avLst/>
          </a:prstGeom>
          <a:noFill/>
          <a:ln w="9525">
            <a:noFill/>
            <a:miter lim="800000"/>
            <a:headEnd/>
            <a:tailEnd/>
          </a:ln>
          <a:effectLst/>
        </p:spPr>
      </p:pic>
      <p:pic>
        <p:nvPicPr>
          <p:cNvPr id="1037" name="Picture 13"/>
          <p:cNvPicPr>
            <a:picLocks noChangeAspect="1" noChangeArrowheads="1"/>
          </p:cNvPicPr>
          <p:nvPr/>
        </p:nvPicPr>
        <p:blipFill>
          <a:blip r:embed="rId12"/>
          <a:srcRect/>
          <a:stretch>
            <a:fillRect/>
          </a:stretch>
        </p:blipFill>
        <p:spPr bwMode="auto">
          <a:xfrm>
            <a:off x="714348" y="857232"/>
            <a:ext cx="4360545" cy="313373"/>
          </a:xfrm>
          <a:prstGeom prst="rect">
            <a:avLst/>
          </a:prstGeom>
          <a:noFill/>
          <a:ln w="9525">
            <a:noFill/>
            <a:miter lim="800000"/>
            <a:headEnd/>
            <a:tailEnd/>
          </a:ln>
          <a:effectLst/>
        </p:spPr>
      </p:pic>
      <p:pic>
        <p:nvPicPr>
          <p:cNvPr id="1038" name="Picture 14"/>
          <p:cNvPicPr>
            <a:picLocks noChangeAspect="1" noChangeArrowheads="1"/>
          </p:cNvPicPr>
          <p:nvPr/>
        </p:nvPicPr>
        <p:blipFill>
          <a:blip r:embed="rId13"/>
          <a:srcRect/>
          <a:stretch>
            <a:fillRect/>
          </a:stretch>
        </p:blipFill>
        <p:spPr bwMode="auto">
          <a:xfrm>
            <a:off x="2092654" y="3685238"/>
            <a:ext cx="4122420" cy="1958340"/>
          </a:xfrm>
          <a:prstGeom prst="rect">
            <a:avLst/>
          </a:prstGeom>
          <a:noFill/>
          <a:ln w="9525">
            <a:noFill/>
            <a:miter lim="800000"/>
            <a:headEnd/>
            <a:tailEnd/>
          </a:ln>
          <a:effectLst/>
        </p:spPr>
      </p:pic>
      <p:pic>
        <p:nvPicPr>
          <p:cNvPr id="1039" name="Picture 15"/>
          <p:cNvPicPr>
            <a:picLocks noChangeAspect="1" noChangeArrowheads="1"/>
          </p:cNvPicPr>
          <p:nvPr/>
        </p:nvPicPr>
        <p:blipFill>
          <a:blip r:embed="rId14"/>
          <a:srcRect/>
          <a:stretch>
            <a:fillRect/>
          </a:stretch>
        </p:blipFill>
        <p:spPr bwMode="auto">
          <a:xfrm>
            <a:off x="642910" y="5715016"/>
            <a:ext cx="4367213" cy="300038"/>
          </a:xfrm>
          <a:prstGeom prst="rect">
            <a:avLst/>
          </a:prstGeom>
          <a:noFill/>
          <a:ln w="9525">
            <a:noFill/>
            <a:miter lim="800000"/>
            <a:headEnd/>
            <a:tailEnd/>
          </a:ln>
          <a:effectLst/>
        </p:spPr>
      </p:pic>
      <p:pic>
        <p:nvPicPr>
          <p:cNvPr id="1040" name="Picture 16"/>
          <p:cNvPicPr>
            <a:picLocks noChangeAspect="1" noChangeArrowheads="1"/>
          </p:cNvPicPr>
          <p:nvPr/>
        </p:nvPicPr>
        <p:blipFill>
          <a:blip r:embed="rId15"/>
          <a:srcRect/>
          <a:stretch>
            <a:fillRect/>
          </a:stretch>
        </p:blipFill>
        <p:spPr bwMode="auto">
          <a:xfrm>
            <a:off x="714348" y="6215082"/>
            <a:ext cx="340043" cy="260032"/>
          </a:xfrm>
          <a:prstGeom prst="rect">
            <a:avLst/>
          </a:prstGeom>
          <a:noFill/>
          <a:ln w="9525">
            <a:noFill/>
            <a:miter lim="800000"/>
            <a:headEnd/>
            <a:tailEnd/>
          </a:ln>
          <a:effectLst/>
        </p:spPr>
      </p:pic>
      <p:pic>
        <p:nvPicPr>
          <p:cNvPr id="1041" name="Picture 17"/>
          <p:cNvPicPr>
            <a:picLocks noChangeAspect="1" noChangeArrowheads="1"/>
          </p:cNvPicPr>
          <p:nvPr/>
        </p:nvPicPr>
        <p:blipFill>
          <a:blip r:embed="rId16"/>
          <a:srcRect/>
          <a:stretch>
            <a:fillRect/>
          </a:stretch>
        </p:blipFill>
        <p:spPr bwMode="auto">
          <a:xfrm>
            <a:off x="1214415" y="6048375"/>
            <a:ext cx="7060883" cy="566738"/>
          </a:xfrm>
          <a:prstGeom prst="rect">
            <a:avLst/>
          </a:prstGeom>
          <a:noFill/>
          <a:ln w="9525">
            <a:noFill/>
            <a:miter lim="800000"/>
            <a:headEnd/>
            <a:tailEnd/>
          </a:ln>
          <a:effectLst/>
        </p:spPr>
      </p:pic>
      <p:pic>
        <p:nvPicPr>
          <p:cNvPr id="2" name="Picture 2"/>
          <p:cNvPicPr>
            <a:picLocks noChangeAspect="1" noChangeArrowheads="1"/>
          </p:cNvPicPr>
          <p:nvPr/>
        </p:nvPicPr>
        <p:blipFill>
          <a:blip r:embed="rId17"/>
          <a:srcRect/>
          <a:stretch>
            <a:fillRect/>
          </a:stretch>
        </p:blipFill>
        <p:spPr bwMode="auto">
          <a:xfrm>
            <a:off x="642910" y="142852"/>
            <a:ext cx="1114425" cy="276225"/>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500034" y="214290"/>
            <a:ext cx="4169664" cy="43434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857224" y="642918"/>
            <a:ext cx="1903857" cy="354711"/>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997103" y="1357298"/>
            <a:ext cx="7289673" cy="383667"/>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a:srcRect/>
          <a:stretch>
            <a:fillRect/>
          </a:stretch>
        </p:blipFill>
        <p:spPr bwMode="auto">
          <a:xfrm>
            <a:off x="928662" y="1000108"/>
            <a:ext cx="7036308" cy="340233"/>
          </a:xfrm>
          <a:prstGeom prst="rect">
            <a:avLst/>
          </a:prstGeom>
          <a:noFill/>
          <a:ln w="9525">
            <a:noFill/>
            <a:miter lim="800000"/>
            <a:headEnd/>
            <a:tailEnd/>
          </a:ln>
          <a:effectLst/>
        </p:spPr>
      </p:pic>
      <p:pic>
        <p:nvPicPr>
          <p:cNvPr id="2054" name="Picture 6"/>
          <p:cNvPicPr>
            <a:picLocks noChangeAspect="1" noChangeArrowheads="1"/>
          </p:cNvPicPr>
          <p:nvPr/>
        </p:nvPicPr>
        <p:blipFill>
          <a:blip r:embed="rId6"/>
          <a:srcRect/>
          <a:stretch>
            <a:fillRect/>
          </a:stretch>
        </p:blipFill>
        <p:spPr bwMode="auto">
          <a:xfrm>
            <a:off x="922036" y="1785926"/>
            <a:ext cx="3076575" cy="376428"/>
          </a:xfrm>
          <a:prstGeom prst="rect">
            <a:avLst/>
          </a:prstGeom>
          <a:noFill/>
          <a:ln w="9525">
            <a:noFill/>
            <a:miter lim="800000"/>
            <a:headEnd/>
            <a:tailEnd/>
          </a:ln>
          <a:effectLst/>
        </p:spPr>
      </p:pic>
      <p:pic>
        <p:nvPicPr>
          <p:cNvPr id="2055" name="Picture 7"/>
          <p:cNvPicPr>
            <a:picLocks noChangeAspect="1" noChangeArrowheads="1"/>
          </p:cNvPicPr>
          <p:nvPr/>
        </p:nvPicPr>
        <p:blipFill>
          <a:blip r:embed="rId7"/>
          <a:srcRect/>
          <a:stretch>
            <a:fillRect/>
          </a:stretch>
        </p:blipFill>
        <p:spPr bwMode="auto">
          <a:xfrm>
            <a:off x="993474" y="2149224"/>
            <a:ext cx="5878068" cy="970026"/>
          </a:xfrm>
          <a:prstGeom prst="rect">
            <a:avLst/>
          </a:prstGeom>
          <a:noFill/>
          <a:ln w="9525">
            <a:noFill/>
            <a:miter lim="800000"/>
            <a:headEnd/>
            <a:tailEnd/>
          </a:ln>
          <a:effectLst/>
        </p:spPr>
      </p:pic>
      <p:pic>
        <p:nvPicPr>
          <p:cNvPr id="2056" name="Picture 8"/>
          <p:cNvPicPr>
            <a:picLocks noChangeAspect="1" noChangeArrowheads="1"/>
          </p:cNvPicPr>
          <p:nvPr/>
        </p:nvPicPr>
        <p:blipFill>
          <a:blip r:embed="rId8"/>
          <a:srcRect/>
          <a:stretch>
            <a:fillRect/>
          </a:stretch>
        </p:blipFill>
        <p:spPr bwMode="auto">
          <a:xfrm>
            <a:off x="1064912" y="3149356"/>
            <a:ext cx="4046601" cy="296799"/>
          </a:xfrm>
          <a:prstGeom prst="rect">
            <a:avLst/>
          </a:prstGeom>
          <a:noFill/>
          <a:ln w="9525">
            <a:noFill/>
            <a:miter lim="800000"/>
            <a:headEnd/>
            <a:tailEnd/>
          </a:ln>
          <a:effectLst/>
        </p:spPr>
      </p:pic>
      <p:pic>
        <p:nvPicPr>
          <p:cNvPr id="2057" name="Picture 9"/>
          <p:cNvPicPr>
            <a:picLocks noChangeAspect="1" noChangeArrowheads="1"/>
          </p:cNvPicPr>
          <p:nvPr/>
        </p:nvPicPr>
        <p:blipFill>
          <a:blip r:embed="rId9"/>
          <a:srcRect/>
          <a:stretch>
            <a:fillRect/>
          </a:stretch>
        </p:blipFill>
        <p:spPr bwMode="auto">
          <a:xfrm>
            <a:off x="993474" y="3577984"/>
            <a:ext cx="5935980" cy="1708404"/>
          </a:xfrm>
          <a:prstGeom prst="rect">
            <a:avLst/>
          </a:prstGeom>
          <a:noFill/>
          <a:ln w="9525">
            <a:noFill/>
            <a:miter lim="800000"/>
            <a:headEnd/>
            <a:tailEnd/>
          </a:ln>
          <a:effectLst/>
        </p:spPr>
      </p:pic>
      <p:pic>
        <p:nvPicPr>
          <p:cNvPr id="2058" name="Picture 10"/>
          <p:cNvPicPr>
            <a:picLocks noChangeAspect="1" noChangeArrowheads="1"/>
          </p:cNvPicPr>
          <p:nvPr/>
        </p:nvPicPr>
        <p:blipFill>
          <a:blip r:embed="rId10"/>
          <a:srcRect/>
          <a:stretch>
            <a:fillRect/>
          </a:stretch>
        </p:blipFill>
        <p:spPr bwMode="auto">
          <a:xfrm>
            <a:off x="1040160" y="5214950"/>
            <a:ext cx="7818120" cy="124206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214282" y="214290"/>
            <a:ext cx="4562475" cy="342900"/>
          </a:xfrm>
          <a:prstGeom prst="rect">
            <a:avLst/>
          </a:prstGeom>
          <a:noFill/>
          <a:ln w="9525">
            <a:noFill/>
            <a:miter lim="800000"/>
            <a:headEnd/>
            <a:tailEnd/>
          </a:ln>
          <a:effectLst/>
        </p:spPr>
      </p:pic>
      <p:sp>
        <p:nvSpPr>
          <p:cNvPr id="5" name="矩形 4"/>
          <p:cNvSpPr/>
          <p:nvPr/>
        </p:nvSpPr>
        <p:spPr>
          <a:xfrm>
            <a:off x="4857752" y="214290"/>
            <a:ext cx="1338828" cy="369332"/>
          </a:xfrm>
          <a:prstGeom prst="rect">
            <a:avLst/>
          </a:prstGeom>
        </p:spPr>
        <p:txBody>
          <a:bodyPr wrap="none">
            <a:spAutoFit/>
          </a:bodyPr>
          <a:lstStyle/>
          <a:p>
            <a:r>
              <a:rPr lang="zh-CN" altLang="en-US" b="1" dirty="0"/>
              <a:t>移位运算符</a:t>
            </a:r>
          </a:p>
        </p:txBody>
      </p:sp>
      <p:pic>
        <p:nvPicPr>
          <p:cNvPr id="3075" name="Picture 3"/>
          <p:cNvPicPr>
            <a:picLocks noChangeAspect="1" noChangeArrowheads="1"/>
          </p:cNvPicPr>
          <p:nvPr/>
        </p:nvPicPr>
        <p:blipFill>
          <a:blip r:embed="rId3"/>
          <a:srcRect/>
          <a:stretch>
            <a:fillRect/>
          </a:stretch>
        </p:blipFill>
        <p:spPr bwMode="auto">
          <a:xfrm>
            <a:off x="642910" y="642919"/>
            <a:ext cx="1680210" cy="280035"/>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700085" y="1071546"/>
            <a:ext cx="2460308" cy="266700"/>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714349" y="1504940"/>
            <a:ext cx="7740967" cy="346710"/>
          </a:xfrm>
          <a:prstGeom prst="rect">
            <a:avLst/>
          </a:prstGeom>
          <a:noFill/>
          <a:ln w="9525">
            <a:noFill/>
            <a:miter lim="800000"/>
            <a:headEnd/>
            <a:tailEnd/>
          </a:ln>
          <a:effectLst/>
        </p:spPr>
      </p:pic>
      <p:pic>
        <p:nvPicPr>
          <p:cNvPr id="3078" name="Picture 6"/>
          <p:cNvPicPr>
            <a:picLocks noChangeAspect="1" noChangeArrowheads="1"/>
          </p:cNvPicPr>
          <p:nvPr/>
        </p:nvPicPr>
        <p:blipFill>
          <a:blip r:embed="rId6"/>
          <a:srcRect/>
          <a:stretch>
            <a:fillRect/>
          </a:stretch>
        </p:blipFill>
        <p:spPr bwMode="auto">
          <a:xfrm>
            <a:off x="714349" y="1952619"/>
            <a:ext cx="7714297" cy="333375"/>
          </a:xfrm>
          <a:prstGeom prst="rect">
            <a:avLst/>
          </a:prstGeom>
          <a:noFill/>
          <a:ln w="9525">
            <a:noFill/>
            <a:miter lim="800000"/>
            <a:headEnd/>
            <a:tailEnd/>
          </a:ln>
          <a:effectLst/>
        </p:spPr>
      </p:pic>
      <p:pic>
        <p:nvPicPr>
          <p:cNvPr id="3079" name="Picture 7"/>
          <p:cNvPicPr>
            <a:picLocks noChangeAspect="1" noChangeArrowheads="1"/>
          </p:cNvPicPr>
          <p:nvPr/>
        </p:nvPicPr>
        <p:blipFill>
          <a:blip r:embed="rId7"/>
          <a:srcRect/>
          <a:stretch>
            <a:fillRect/>
          </a:stretch>
        </p:blipFill>
        <p:spPr bwMode="auto">
          <a:xfrm>
            <a:off x="714348" y="2500306"/>
            <a:ext cx="2566988" cy="286703"/>
          </a:xfrm>
          <a:prstGeom prst="rect">
            <a:avLst/>
          </a:prstGeom>
          <a:noFill/>
          <a:ln w="9525">
            <a:noFill/>
            <a:miter lim="800000"/>
            <a:headEnd/>
            <a:tailEnd/>
          </a:ln>
          <a:effectLst/>
        </p:spPr>
      </p:pic>
      <p:pic>
        <p:nvPicPr>
          <p:cNvPr id="3080" name="Picture 8"/>
          <p:cNvPicPr>
            <a:picLocks noChangeAspect="1" noChangeArrowheads="1"/>
          </p:cNvPicPr>
          <p:nvPr/>
        </p:nvPicPr>
        <p:blipFill>
          <a:blip r:embed="rId8"/>
          <a:srcRect/>
          <a:stretch>
            <a:fillRect/>
          </a:stretch>
        </p:blipFill>
        <p:spPr bwMode="auto">
          <a:xfrm>
            <a:off x="1643043" y="3000372"/>
            <a:ext cx="3320415" cy="266700"/>
          </a:xfrm>
          <a:prstGeom prst="rect">
            <a:avLst/>
          </a:prstGeom>
          <a:noFill/>
          <a:ln w="9525">
            <a:noFill/>
            <a:miter lim="800000"/>
            <a:headEnd/>
            <a:tailEnd/>
          </a:ln>
          <a:effectLst/>
        </p:spPr>
      </p:pic>
      <p:pic>
        <p:nvPicPr>
          <p:cNvPr id="3081" name="Picture 9"/>
          <p:cNvPicPr>
            <a:picLocks noChangeAspect="1" noChangeArrowheads="1"/>
          </p:cNvPicPr>
          <p:nvPr/>
        </p:nvPicPr>
        <p:blipFill>
          <a:blip r:embed="rId9"/>
          <a:srcRect/>
          <a:stretch>
            <a:fillRect/>
          </a:stretch>
        </p:blipFill>
        <p:spPr bwMode="auto">
          <a:xfrm>
            <a:off x="1585926" y="3357563"/>
            <a:ext cx="3440430" cy="306705"/>
          </a:xfrm>
          <a:prstGeom prst="rect">
            <a:avLst/>
          </a:prstGeom>
          <a:noFill/>
          <a:ln w="9525">
            <a:noFill/>
            <a:miter lim="800000"/>
            <a:headEnd/>
            <a:tailEnd/>
          </a:ln>
          <a:effectLst/>
        </p:spPr>
      </p:pic>
      <p:pic>
        <p:nvPicPr>
          <p:cNvPr id="3082" name="Picture 10"/>
          <p:cNvPicPr>
            <a:picLocks noChangeAspect="1" noChangeArrowheads="1"/>
          </p:cNvPicPr>
          <p:nvPr/>
        </p:nvPicPr>
        <p:blipFill>
          <a:blip r:embed="rId10"/>
          <a:srcRect/>
          <a:stretch>
            <a:fillRect/>
          </a:stretch>
        </p:blipFill>
        <p:spPr bwMode="auto">
          <a:xfrm>
            <a:off x="785786" y="3786191"/>
            <a:ext cx="4929188" cy="328613"/>
          </a:xfrm>
          <a:prstGeom prst="rect">
            <a:avLst/>
          </a:prstGeom>
          <a:noFill/>
          <a:ln w="9525">
            <a:noFill/>
            <a:miter lim="800000"/>
            <a:headEnd/>
            <a:tailEnd/>
          </a:ln>
          <a:effectLst/>
        </p:spPr>
      </p:pic>
      <p:pic>
        <p:nvPicPr>
          <p:cNvPr id="3083" name="Picture 11"/>
          <p:cNvPicPr>
            <a:picLocks noChangeAspect="1" noChangeArrowheads="1"/>
          </p:cNvPicPr>
          <p:nvPr/>
        </p:nvPicPr>
        <p:blipFill>
          <a:blip r:embed="rId11"/>
          <a:srcRect/>
          <a:stretch>
            <a:fillRect/>
          </a:stretch>
        </p:blipFill>
        <p:spPr bwMode="auto">
          <a:xfrm>
            <a:off x="785786" y="4214818"/>
            <a:ext cx="421481" cy="357188"/>
          </a:xfrm>
          <a:prstGeom prst="rect">
            <a:avLst/>
          </a:prstGeom>
          <a:noFill/>
          <a:ln w="9525">
            <a:noFill/>
            <a:miter lim="800000"/>
            <a:headEnd/>
            <a:tailEnd/>
          </a:ln>
          <a:effectLst/>
        </p:spPr>
      </p:pic>
      <p:pic>
        <p:nvPicPr>
          <p:cNvPr id="3084" name="Picture 12"/>
          <p:cNvPicPr>
            <a:picLocks noChangeAspect="1" noChangeArrowheads="1"/>
          </p:cNvPicPr>
          <p:nvPr/>
        </p:nvPicPr>
        <p:blipFill>
          <a:blip r:embed="rId12"/>
          <a:srcRect/>
          <a:stretch>
            <a:fillRect/>
          </a:stretch>
        </p:blipFill>
        <p:spPr bwMode="auto">
          <a:xfrm>
            <a:off x="1338298" y="4229109"/>
            <a:ext cx="6229350" cy="364331"/>
          </a:xfrm>
          <a:prstGeom prst="rect">
            <a:avLst/>
          </a:prstGeom>
          <a:noFill/>
          <a:ln w="9525">
            <a:noFill/>
            <a:miter lim="800000"/>
            <a:headEnd/>
            <a:tailEnd/>
          </a:ln>
          <a:effectLst/>
        </p:spPr>
      </p:pic>
      <p:pic>
        <p:nvPicPr>
          <p:cNvPr id="3085" name="Picture 13"/>
          <p:cNvPicPr>
            <a:picLocks noChangeAspect="1" noChangeArrowheads="1"/>
          </p:cNvPicPr>
          <p:nvPr/>
        </p:nvPicPr>
        <p:blipFill>
          <a:blip r:embed="rId13"/>
          <a:srcRect/>
          <a:stretch>
            <a:fillRect/>
          </a:stretch>
        </p:blipFill>
        <p:spPr bwMode="auto">
          <a:xfrm>
            <a:off x="1428729" y="4714884"/>
            <a:ext cx="2557463" cy="378619"/>
          </a:xfrm>
          <a:prstGeom prst="rect">
            <a:avLst/>
          </a:prstGeom>
          <a:noFill/>
          <a:ln w="9525">
            <a:noFill/>
            <a:miter lim="800000"/>
            <a:headEnd/>
            <a:tailEnd/>
          </a:ln>
          <a:effectLst/>
        </p:spPr>
      </p:pic>
      <p:pic>
        <p:nvPicPr>
          <p:cNvPr id="3086" name="Picture 14"/>
          <p:cNvPicPr>
            <a:picLocks noChangeAspect="1" noChangeArrowheads="1"/>
          </p:cNvPicPr>
          <p:nvPr/>
        </p:nvPicPr>
        <p:blipFill>
          <a:blip r:embed="rId14"/>
          <a:srcRect/>
          <a:stretch>
            <a:fillRect/>
          </a:stretch>
        </p:blipFill>
        <p:spPr bwMode="auto">
          <a:xfrm>
            <a:off x="1514492" y="5286388"/>
            <a:ext cx="5557838" cy="335756"/>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714348" y="500042"/>
            <a:ext cx="5314950" cy="4286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1071538" y="1000108"/>
            <a:ext cx="2809875" cy="542925"/>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1071538" y="1571612"/>
            <a:ext cx="6115050" cy="495300"/>
          </a:xfrm>
          <a:prstGeom prst="rect">
            <a:avLst/>
          </a:prstGeom>
          <a:noFill/>
          <a:ln w="9525">
            <a:noFill/>
            <a:miter lim="800000"/>
            <a:headEnd/>
            <a:tailEnd/>
          </a:ln>
          <a:effectLst/>
        </p:spPr>
      </p:pic>
      <p:pic>
        <p:nvPicPr>
          <p:cNvPr id="4101" name="Picture 5"/>
          <p:cNvPicPr>
            <a:picLocks noChangeAspect="1" noChangeArrowheads="1"/>
          </p:cNvPicPr>
          <p:nvPr/>
        </p:nvPicPr>
        <p:blipFill>
          <a:blip r:embed="rId5"/>
          <a:srcRect/>
          <a:stretch>
            <a:fillRect/>
          </a:stretch>
        </p:blipFill>
        <p:spPr bwMode="auto">
          <a:xfrm>
            <a:off x="1142976" y="2143116"/>
            <a:ext cx="5172075" cy="476250"/>
          </a:xfrm>
          <a:prstGeom prst="rect">
            <a:avLst/>
          </a:prstGeom>
          <a:noFill/>
          <a:ln w="9525">
            <a:noFill/>
            <a:miter lim="800000"/>
            <a:headEnd/>
            <a:tailEnd/>
          </a:ln>
          <a:effectLst/>
        </p:spPr>
      </p:pic>
      <p:pic>
        <p:nvPicPr>
          <p:cNvPr id="4102" name="Picture 6"/>
          <p:cNvPicPr>
            <a:picLocks noChangeAspect="1" noChangeArrowheads="1"/>
          </p:cNvPicPr>
          <p:nvPr/>
        </p:nvPicPr>
        <p:blipFill>
          <a:blip r:embed="rId6"/>
          <a:srcRect/>
          <a:stretch>
            <a:fillRect/>
          </a:stretch>
        </p:blipFill>
        <p:spPr bwMode="auto">
          <a:xfrm>
            <a:off x="1142976" y="2714620"/>
            <a:ext cx="7553325" cy="428625"/>
          </a:xfrm>
          <a:prstGeom prst="rect">
            <a:avLst/>
          </a:prstGeom>
          <a:noFill/>
          <a:ln w="9525">
            <a:noFill/>
            <a:miter lim="800000"/>
            <a:headEnd/>
            <a:tailEnd/>
          </a:ln>
          <a:effectLst/>
        </p:spPr>
      </p:pic>
      <p:pic>
        <p:nvPicPr>
          <p:cNvPr id="4103" name="Picture 7"/>
          <p:cNvPicPr>
            <a:picLocks noChangeAspect="1" noChangeArrowheads="1"/>
          </p:cNvPicPr>
          <p:nvPr/>
        </p:nvPicPr>
        <p:blipFill>
          <a:blip r:embed="rId7"/>
          <a:srcRect/>
          <a:stretch>
            <a:fillRect/>
          </a:stretch>
        </p:blipFill>
        <p:spPr bwMode="auto">
          <a:xfrm>
            <a:off x="2143108" y="3286124"/>
            <a:ext cx="6553200" cy="447675"/>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a:stretch>
            <a:fillRect/>
          </a:stretch>
        </p:blipFill>
        <p:spPr bwMode="auto">
          <a:xfrm>
            <a:off x="947738" y="647700"/>
            <a:ext cx="7248525" cy="556260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a:srcRect/>
          <a:stretch>
            <a:fillRect/>
          </a:stretch>
        </p:blipFill>
        <p:spPr bwMode="auto">
          <a:xfrm>
            <a:off x="285720" y="3714752"/>
            <a:ext cx="8687753" cy="646748"/>
          </a:xfrm>
          <a:prstGeom prst="rect">
            <a:avLst/>
          </a:prstGeom>
          <a:noFill/>
          <a:ln w="9525">
            <a:noFill/>
            <a:miter lim="800000"/>
            <a:headEnd/>
            <a:tailEnd/>
          </a:ln>
          <a:effectLst/>
        </p:spPr>
      </p:pic>
      <p:pic>
        <p:nvPicPr>
          <p:cNvPr id="5125" name="Picture 5"/>
          <p:cNvPicPr>
            <a:picLocks noChangeAspect="1" noChangeArrowheads="1"/>
          </p:cNvPicPr>
          <p:nvPr/>
        </p:nvPicPr>
        <p:blipFill>
          <a:blip r:embed="rId3"/>
          <a:srcRect/>
          <a:stretch>
            <a:fillRect/>
          </a:stretch>
        </p:blipFill>
        <p:spPr bwMode="auto">
          <a:xfrm>
            <a:off x="357158" y="71414"/>
            <a:ext cx="4752975" cy="371475"/>
          </a:xfrm>
          <a:prstGeom prst="rect">
            <a:avLst/>
          </a:prstGeom>
          <a:noFill/>
          <a:ln w="9525">
            <a:noFill/>
            <a:miter lim="800000"/>
            <a:headEnd/>
            <a:tailEnd/>
          </a:ln>
          <a:effectLst/>
        </p:spPr>
      </p:pic>
      <p:pic>
        <p:nvPicPr>
          <p:cNvPr id="5126" name="Picture 6"/>
          <p:cNvPicPr>
            <a:picLocks noChangeAspect="1" noChangeArrowheads="1"/>
          </p:cNvPicPr>
          <p:nvPr/>
        </p:nvPicPr>
        <p:blipFill>
          <a:blip r:embed="rId4"/>
          <a:srcRect/>
          <a:stretch>
            <a:fillRect/>
          </a:stretch>
        </p:blipFill>
        <p:spPr bwMode="auto">
          <a:xfrm>
            <a:off x="785786" y="571480"/>
            <a:ext cx="2105025" cy="371475"/>
          </a:xfrm>
          <a:prstGeom prst="rect">
            <a:avLst/>
          </a:prstGeom>
          <a:noFill/>
          <a:ln w="9525">
            <a:noFill/>
            <a:miter lim="800000"/>
            <a:headEnd/>
            <a:tailEnd/>
          </a:ln>
          <a:effectLst/>
        </p:spPr>
      </p:pic>
      <p:pic>
        <p:nvPicPr>
          <p:cNvPr id="5127" name="Picture 7"/>
          <p:cNvPicPr>
            <a:picLocks noChangeAspect="1" noChangeArrowheads="1"/>
          </p:cNvPicPr>
          <p:nvPr/>
        </p:nvPicPr>
        <p:blipFill>
          <a:blip r:embed="rId5"/>
          <a:srcRect/>
          <a:stretch>
            <a:fillRect/>
          </a:stretch>
        </p:blipFill>
        <p:spPr bwMode="auto">
          <a:xfrm>
            <a:off x="747704" y="1000108"/>
            <a:ext cx="2609850" cy="381000"/>
          </a:xfrm>
          <a:prstGeom prst="rect">
            <a:avLst/>
          </a:prstGeom>
          <a:noFill/>
          <a:ln w="9525">
            <a:noFill/>
            <a:miter lim="800000"/>
            <a:headEnd/>
            <a:tailEnd/>
          </a:ln>
          <a:effectLst/>
        </p:spPr>
      </p:pic>
      <p:pic>
        <p:nvPicPr>
          <p:cNvPr id="5128" name="Picture 8"/>
          <p:cNvPicPr>
            <a:picLocks noChangeAspect="1" noChangeArrowheads="1"/>
          </p:cNvPicPr>
          <p:nvPr/>
        </p:nvPicPr>
        <p:blipFill>
          <a:blip r:embed="rId6"/>
          <a:srcRect/>
          <a:stretch>
            <a:fillRect/>
          </a:stretch>
        </p:blipFill>
        <p:spPr bwMode="auto">
          <a:xfrm>
            <a:off x="785786" y="1428736"/>
            <a:ext cx="6819900" cy="400050"/>
          </a:xfrm>
          <a:prstGeom prst="rect">
            <a:avLst/>
          </a:prstGeom>
          <a:noFill/>
          <a:ln w="9525">
            <a:noFill/>
            <a:miter lim="800000"/>
            <a:headEnd/>
            <a:tailEnd/>
          </a:ln>
          <a:effectLst/>
        </p:spPr>
      </p:pic>
      <p:pic>
        <p:nvPicPr>
          <p:cNvPr id="5129" name="Picture 9"/>
          <p:cNvPicPr>
            <a:picLocks noChangeAspect="1" noChangeArrowheads="1"/>
          </p:cNvPicPr>
          <p:nvPr/>
        </p:nvPicPr>
        <p:blipFill>
          <a:blip r:embed="rId7"/>
          <a:srcRect/>
          <a:stretch>
            <a:fillRect/>
          </a:stretch>
        </p:blipFill>
        <p:spPr bwMode="auto">
          <a:xfrm>
            <a:off x="500034" y="1857364"/>
            <a:ext cx="8648700" cy="361950"/>
          </a:xfrm>
          <a:prstGeom prst="rect">
            <a:avLst/>
          </a:prstGeom>
          <a:noFill/>
          <a:ln w="9525">
            <a:noFill/>
            <a:miter lim="800000"/>
            <a:headEnd/>
            <a:tailEnd/>
          </a:ln>
          <a:effectLst/>
        </p:spPr>
      </p:pic>
      <p:pic>
        <p:nvPicPr>
          <p:cNvPr id="5130" name="Picture 10"/>
          <p:cNvPicPr>
            <a:picLocks noChangeAspect="1" noChangeArrowheads="1"/>
          </p:cNvPicPr>
          <p:nvPr/>
        </p:nvPicPr>
        <p:blipFill>
          <a:blip r:embed="rId8"/>
          <a:srcRect/>
          <a:stretch>
            <a:fillRect/>
          </a:stretch>
        </p:blipFill>
        <p:spPr bwMode="auto">
          <a:xfrm>
            <a:off x="785786" y="2214554"/>
            <a:ext cx="638175" cy="314325"/>
          </a:xfrm>
          <a:prstGeom prst="rect">
            <a:avLst/>
          </a:prstGeom>
          <a:noFill/>
          <a:ln w="9525">
            <a:noFill/>
            <a:miter lim="800000"/>
            <a:headEnd/>
            <a:tailEnd/>
          </a:ln>
          <a:effectLst/>
        </p:spPr>
      </p:pic>
      <p:pic>
        <p:nvPicPr>
          <p:cNvPr id="5131" name="Picture 11"/>
          <p:cNvPicPr>
            <a:picLocks noChangeAspect="1" noChangeArrowheads="1"/>
          </p:cNvPicPr>
          <p:nvPr/>
        </p:nvPicPr>
        <p:blipFill>
          <a:blip r:embed="rId9"/>
          <a:srcRect/>
          <a:stretch>
            <a:fillRect/>
          </a:stretch>
        </p:blipFill>
        <p:spPr bwMode="auto">
          <a:xfrm>
            <a:off x="1428728" y="2571744"/>
            <a:ext cx="5076825" cy="333375"/>
          </a:xfrm>
          <a:prstGeom prst="rect">
            <a:avLst/>
          </a:prstGeom>
          <a:noFill/>
          <a:ln w="9525">
            <a:noFill/>
            <a:miter lim="800000"/>
            <a:headEnd/>
            <a:tailEnd/>
          </a:ln>
          <a:effectLst/>
        </p:spPr>
      </p:pic>
      <p:pic>
        <p:nvPicPr>
          <p:cNvPr id="5132" name="Picture 12"/>
          <p:cNvPicPr>
            <a:picLocks noChangeAspect="1" noChangeArrowheads="1"/>
          </p:cNvPicPr>
          <p:nvPr/>
        </p:nvPicPr>
        <p:blipFill>
          <a:blip r:embed="rId10"/>
          <a:srcRect/>
          <a:stretch>
            <a:fillRect/>
          </a:stretch>
        </p:blipFill>
        <p:spPr bwMode="auto">
          <a:xfrm>
            <a:off x="2000232" y="2928934"/>
            <a:ext cx="5124450" cy="361950"/>
          </a:xfrm>
          <a:prstGeom prst="rect">
            <a:avLst/>
          </a:prstGeom>
          <a:noFill/>
          <a:ln w="9525">
            <a:noFill/>
            <a:miter lim="800000"/>
            <a:headEnd/>
            <a:tailEnd/>
          </a:ln>
          <a:effectLst/>
        </p:spPr>
      </p:pic>
      <p:pic>
        <p:nvPicPr>
          <p:cNvPr id="5133" name="Picture 13"/>
          <p:cNvPicPr>
            <a:picLocks noChangeAspect="1" noChangeArrowheads="1"/>
          </p:cNvPicPr>
          <p:nvPr/>
        </p:nvPicPr>
        <p:blipFill>
          <a:blip r:embed="rId11"/>
          <a:srcRect/>
          <a:stretch>
            <a:fillRect/>
          </a:stretch>
        </p:blipFill>
        <p:spPr bwMode="auto">
          <a:xfrm>
            <a:off x="1643042" y="3429000"/>
            <a:ext cx="3448050" cy="352425"/>
          </a:xfrm>
          <a:prstGeom prst="rect">
            <a:avLst/>
          </a:prstGeom>
          <a:noFill/>
          <a:ln w="9525">
            <a:noFill/>
            <a:miter lim="800000"/>
            <a:headEnd/>
            <a:tailEnd/>
          </a:ln>
          <a:effectLst/>
        </p:spPr>
      </p:pic>
      <p:pic>
        <p:nvPicPr>
          <p:cNvPr id="5134" name="Picture 14"/>
          <p:cNvPicPr>
            <a:picLocks noChangeAspect="1" noChangeArrowheads="1"/>
          </p:cNvPicPr>
          <p:nvPr/>
        </p:nvPicPr>
        <p:blipFill>
          <a:blip r:embed="rId12"/>
          <a:srcRect/>
          <a:stretch>
            <a:fillRect/>
          </a:stretch>
        </p:blipFill>
        <p:spPr bwMode="auto">
          <a:xfrm>
            <a:off x="1000100" y="4575814"/>
            <a:ext cx="5347335" cy="293370"/>
          </a:xfrm>
          <a:prstGeom prst="rect">
            <a:avLst/>
          </a:prstGeom>
          <a:noFill/>
          <a:ln w="9525">
            <a:noFill/>
            <a:miter lim="800000"/>
            <a:headEnd/>
            <a:tailEnd/>
          </a:ln>
          <a:effectLst/>
        </p:spPr>
      </p:pic>
      <p:pic>
        <p:nvPicPr>
          <p:cNvPr id="5135" name="Picture 15"/>
          <p:cNvPicPr>
            <a:picLocks noChangeAspect="1" noChangeArrowheads="1"/>
          </p:cNvPicPr>
          <p:nvPr/>
        </p:nvPicPr>
        <p:blipFill>
          <a:blip r:embed="rId13"/>
          <a:srcRect/>
          <a:stretch>
            <a:fillRect/>
          </a:stretch>
        </p:blipFill>
        <p:spPr bwMode="auto">
          <a:xfrm>
            <a:off x="928662" y="5000636"/>
            <a:ext cx="6440805" cy="152019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542925" y="561975"/>
            <a:ext cx="8058150" cy="573405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a:stretch>
            <a:fillRect/>
          </a:stretch>
        </p:blipFill>
        <p:spPr bwMode="auto">
          <a:xfrm>
            <a:off x="561975" y="1319213"/>
            <a:ext cx="8020050" cy="4219575"/>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633413" y="714375"/>
            <a:ext cx="7877175" cy="542925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2910" y="285728"/>
            <a:ext cx="3286148" cy="523220"/>
          </a:xfrm>
          <a:prstGeom prst="rect">
            <a:avLst/>
          </a:prstGeom>
          <a:noFill/>
        </p:spPr>
        <p:txBody>
          <a:bodyPr wrap="square" rtlCol="0">
            <a:spAutoFit/>
          </a:bodyPr>
          <a:lstStyle/>
          <a:p>
            <a:r>
              <a:rPr lang="en-US" altLang="zh-CN" sz="2800" b="1" dirty="0"/>
              <a:t>4.   </a:t>
            </a:r>
            <a:r>
              <a:rPr lang="zh-CN" altLang="en-US" sz="2800" b="1" dirty="0"/>
              <a:t>器件编程</a:t>
            </a:r>
          </a:p>
        </p:txBody>
      </p:sp>
      <p:sp>
        <p:nvSpPr>
          <p:cNvPr id="5" name="TextBox 4"/>
          <p:cNvSpPr txBox="1"/>
          <p:nvPr/>
        </p:nvSpPr>
        <p:spPr>
          <a:xfrm>
            <a:off x="357158" y="928670"/>
            <a:ext cx="5500726" cy="645160"/>
          </a:xfrm>
          <a:prstGeom prst="rect">
            <a:avLst/>
          </a:prstGeom>
          <a:noFill/>
        </p:spPr>
        <p:txBody>
          <a:bodyPr wrap="square" rtlCol="0">
            <a:spAutoFit/>
          </a:bodyPr>
          <a:lstStyle/>
          <a:p>
            <a:r>
              <a:rPr lang="en-US" altLang="zh-CN" dirty="0"/>
              <a:t> </a:t>
            </a:r>
            <a:r>
              <a:rPr lang="zh-CN" altLang="en-US" dirty="0"/>
              <a:t>编程是指将设计处理中产生的编程数据文件通过软件放到具体的可编程逻辑器件中的过程。</a:t>
            </a:r>
          </a:p>
        </p:txBody>
      </p:sp>
      <p:pic>
        <p:nvPicPr>
          <p:cNvPr id="6" name="Picture 11"/>
          <p:cNvPicPr>
            <a:picLocks noChangeAspect="1" noChangeArrowheads="1"/>
          </p:cNvPicPr>
          <p:nvPr/>
        </p:nvPicPr>
        <p:blipFill>
          <a:blip r:embed="rId2"/>
          <a:srcRect/>
          <a:stretch>
            <a:fillRect/>
          </a:stretch>
        </p:blipFill>
        <p:spPr bwMode="auto">
          <a:xfrm>
            <a:off x="6215074" y="499284"/>
            <a:ext cx="2519238" cy="4358476"/>
          </a:xfrm>
          <a:prstGeom prst="rect">
            <a:avLst/>
          </a:prstGeom>
          <a:noFill/>
          <a:ln w="9525">
            <a:noFill/>
            <a:miter lim="800000"/>
            <a:headEnd/>
            <a:tailEnd/>
          </a:ln>
          <a:effectLst/>
        </p:spPr>
      </p:pic>
      <p:grpSp>
        <p:nvGrpSpPr>
          <p:cNvPr id="11" name="组合 10"/>
          <p:cNvGrpSpPr>
            <a:grpSpLocks noChangeAspect="1"/>
          </p:cNvGrpSpPr>
          <p:nvPr/>
        </p:nvGrpSpPr>
        <p:grpSpPr>
          <a:xfrm>
            <a:off x="519430" y="1656715"/>
            <a:ext cx="5402580" cy="1282700"/>
            <a:chOff x="642910" y="2428868"/>
            <a:chExt cx="5524500" cy="1457333"/>
          </a:xfrm>
        </p:grpSpPr>
        <p:pic>
          <p:nvPicPr>
            <p:cNvPr id="1028" name="Picture 4"/>
            <p:cNvPicPr>
              <a:picLocks noChangeAspect="1" noChangeArrowheads="1"/>
            </p:cNvPicPr>
            <p:nvPr/>
          </p:nvPicPr>
          <p:blipFill>
            <a:blip r:embed="rId3"/>
            <a:srcRect/>
            <a:stretch>
              <a:fillRect/>
            </a:stretch>
          </p:blipFill>
          <p:spPr bwMode="auto">
            <a:xfrm>
              <a:off x="714348" y="2428868"/>
              <a:ext cx="5257800" cy="371475"/>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srcRect/>
            <a:stretch>
              <a:fillRect/>
            </a:stretch>
          </p:blipFill>
          <p:spPr bwMode="auto">
            <a:xfrm>
              <a:off x="700097" y="2786058"/>
              <a:ext cx="5229225" cy="371475"/>
            </a:xfrm>
            <a:prstGeom prst="rect">
              <a:avLst/>
            </a:prstGeom>
            <a:noFill/>
            <a:ln w="9525">
              <a:noFill/>
              <a:miter lim="800000"/>
              <a:headEnd/>
              <a:tailEnd/>
            </a:ln>
            <a:effectLst/>
          </p:spPr>
        </p:pic>
        <p:pic>
          <p:nvPicPr>
            <p:cNvPr id="1030" name="Picture 6"/>
            <p:cNvPicPr>
              <a:picLocks noChangeAspect="1" noChangeArrowheads="1"/>
            </p:cNvPicPr>
            <p:nvPr/>
          </p:nvPicPr>
          <p:blipFill>
            <a:blip r:embed="rId5"/>
            <a:srcRect/>
            <a:stretch>
              <a:fillRect/>
            </a:stretch>
          </p:blipFill>
          <p:spPr bwMode="auto">
            <a:xfrm>
              <a:off x="642910" y="3143248"/>
              <a:ext cx="5524500" cy="438150"/>
            </a:xfrm>
            <a:prstGeom prst="rect">
              <a:avLst/>
            </a:prstGeom>
            <a:noFill/>
            <a:ln w="9525">
              <a:noFill/>
              <a:miter lim="800000"/>
              <a:headEnd/>
              <a:tailEnd/>
            </a:ln>
            <a:effectLst/>
          </p:spPr>
        </p:pic>
        <p:pic>
          <p:nvPicPr>
            <p:cNvPr id="1031" name="Picture 7"/>
            <p:cNvPicPr>
              <a:picLocks noChangeAspect="1" noChangeArrowheads="1"/>
            </p:cNvPicPr>
            <p:nvPr/>
          </p:nvPicPr>
          <p:blipFill>
            <a:blip r:embed="rId6"/>
            <a:srcRect/>
            <a:stretch>
              <a:fillRect/>
            </a:stretch>
          </p:blipFill>
          <p:spPr bwMode="auto">
            <a:xfrm>
              <a:off x="714348" y="3571876"/>
              <a:ext cx="1762125" cy="314325"/>
            </a:xfrm>
            <a:prstGeom prst="rect">
              <a:avLst/>
            </a:prstGeom>
            <a:noFill/>
            <a:ln w="9525">
              <a:noFill/>
              <a:miter lim="800000"/>
              <a:headEnd/>
              <a:tailEnd/>
            </a:ln>
            <a:effectLst/>
          </p:spPr>
        </p:pic>
      </p:grpSp>
      <p:pic>
        <p:nvPicPr>
          <p:cNvPr id="1032" name="Picture 8"/>
          <p:cNvPicPr>
            <a:picLocks noChangeAspect="1" noChangeArrowheads="1"/>
          </p:cNvPicPr>
          <p:nvPr/>
        </p:nvPicPr>
        <p:blipFill>
          <a:blip r:embed="rId7"/>
          <a:srcRect/>
          <a:stretch>
            <a:fillRect/>
          </a:stretch>
        </p:blipFill>
        <p:spPr bwMode="auto">
          <a:xfrm>
            <a:off x="571472" y="3286124"/>
            <a:ext cx="4857784" cy="408436"/>
          </a:xfrm>
          <a:prstGeom prst="rect">
            <a:avLst/>
          </a:prstGeom>
          <a:noFill/>
          <a:ln w="9525">
            <a:noFill/>
            <a:miter lim="800000"/>
            <a:headEnd/>
            <a:tailEnd/>
          </a:ln>
          <a:effectLst/>
        </p:spPr>
      </p:pic>
      <p:grpSp>
        <p:nvGrpSpPr>
          <p:cNvPr id="16" name="组合 15"/>
          <p:cNvGrpSpPr/>
          <p:nvPr/>
        </p:nvGrpSpPr>
        <p:grpSpPr>
          <a:xfrm>
            <a:off x="357158" y="3786190"/>
            <a:ext cx="5715040" cy="369095"/>
            <a:chOff x="142844" y="4202913"/>
            <a:chExt cx="6115088" cy="369095"/>
          </a:xfrm>
        </p:grpSpPr>
        <p:pic>
          <p:nvPicPr>
            <p:cNvPr id="1033" name="Picture 9"/>
            <p:cNvPicPr>
              <a:picLocks noChangeAspect="1" noChangeArrowheads="1"/>
            </p:cNvPicPr>
            <p:nvPr/>
          </p:nvPicPr>
          <p:blipFill>
            <a:blip r:embed="rId8"/>
            <a:srcRect/>
            <a:stretch>
              <a:fillRect/>
            </a:stretch>
          </p:blipFill>
          <p:spPr bwMode="auto">
            <a:xfrm>
              <a:off x="142844" y="4214818"/>
              <a:ext cx="4786346" cy="341882"/>
            </a:xfrm>
            <a:prstGeom prst="rect">
              <a:avLst/>
            </a:prstGeom>
            <a:noFill/>
            <a:ln w="9525">
              <a:noFill/>
              <a:miter lim="800000"/>
              <a:headEnd/>
              <a:tailEnd/>
            </a:ln>
            <a:effectLst/>
          </p:spPr>
        </p:pic>
        <p:pic>
          <p:nvPicPr>
            <p:cNvPr id="1034" name="Picture 10"/>
            <p:cNvPicPr>
              <a:picLocks noChangeAspect="1" noChangeArrowheads="1"/>
            </p:cNvPicPr>
            <p:nvPr/>
          </p:nvPicPr>
          <p:blipFill>
            <a:blip r:embed="rId9"/>
            <a:srcRect/>
            <a:stretch>
              <a:fillRect/>
            </a:stretch>
          </p:blipFill>
          <p:spPr bwMode="auto">
            <a:xfrm>
              <a:off x="4929189" y="4202913"/>
              <a:ext cx="1328743" cy="369095"/>
            </a:xfrm>
            <a:prstGeom prst="rect">
              <a:avLst/>
            </a:prstGeom>
            <a:noFill/>
            <a:ln w="9525">
              <a:noFill/>
              <a:miter lim="800000"/>
              <a:headEnd/>
              <a:tailEnd/>
            </a:ln>
            <a:effectLst/>
          </p:spPr>
        </p:pic>
      </p:grpSp>
      <p:pic>
        <p:nvPicPr>
          <p:cNvPr id="1035" name="Picture 11"/>
          <p:cNvPicPr>
            <a:picLocks noChangeAspect="1" noChangeArrowheads="1"/>
          </p:cNvPicPr>
          <p:nvPr/>
        </p:nvPicPr>
        <p:blipFill>
          <a:blip r:embed="rId10"/>
          <a:srcRect/>
          <a:stretch>
            <a:fillRect/>
          </a:stretch>
        </p:blipFill>
        <p:spPr bwMode="auto">
          <a:xfrm>
            <a:off x="428596" y="4214818"/>
            <a:ext cx="1781175" cy="381000"/>
          </a:xfrm>
          <a:prstGeom prst="rect">
            <a:avLst/>
          </a:prstGeom>
          <a:noFill/>
          <a:ln w="9525">
            <a:noFill/>
            <a:miter lim="800000"/>
            <a:headEnd/>
            <a:tailEnd/>
          </a:ln>
          <a:effectLst/>
        </p:spPr>
      </p:pic>
      <p:grpSp>
        <p:nvGrpSpPr>
          <p:cNvPr id="19" name="组合 18"/>
          <p:cNvGrpSpPr/>
          <p:nvPr/>
        </p:nvGrpSpPr>
        <p:grpSpPr>
          <a:xfrm>
            <a:off x="357158" y="5000636"/>
            <a:ext cx="7858180" cy="366712"/>
            <a:chOff x="357158" y="4929198"/>
            <a:chExt cx="8196314" cy="438150"/>
          </a:xfrm>
        </p:grpSpPr>
        <p:pic>
          <p:nvPicPr>
            <p:cNvPr id="1036" name="Picture 12"/>
            <p:cNvPicPr>
              <a:picLocks noChangeAspect="1" noChangeArrowheads="1"/>
            </p:cNvPicPr>
            <p:nvPr/>
          </p:nvPicPr>
          <p:blipFill>
            <a:blip r:embed="rId11"/>
            <a:srcRect/>
            <a:stretch>
              <a:fillRect/>
            </a:stretch>
          </p:blipFill>
          <p:spPr bwMode="auto">
            <a:xfrm>
              <a:off x="357158" y="5000636"/>
              <a:ext cx="7342187" cy="361950"/>
            </a:xfrm>
            <a:prstGeom prst="rect">
              <a:avLst/>
            </a:prstGeom>
            <a:noFill/>
            <a:ln w="9525">
              <a:noFill/>
              <a:miter lim="800000"/>
              <a:headEnd/>
              <a:tailEnd/>
            </a:ln>
            <a:effectLst/>
          </p:spPr>
        </p:pic>
        <p:pic>
          <p:nvPicPr>
            <p:cNvPr id="1037" name="Picture 13"/>
            <p:cNvPicPr>
              <a:picLocks noChangeAspect="1" noChangeArrowheads="1"/>
            </p:cNvPicPr>
            <p:nvPr/>
          </p:nvPicPr>
          <p:blipFill>
            <a:blip r:embed="rId12"/>
            <a:srcRect/>
            <a:stretch>
              <a:fillRect/>
            </a:stretch>
          </p:blipFill>
          <p:spPr bwMode="auto">
            <a:xfrm>
              <a:off x="7715272" y="4929198"/>
              <a:ext cx="838200" cy="438150"/>
            </a:xfrm>
            <a:prstGeom prst="rect">
              <a:avLst/>
            </a:prstGeom>
            <a:noFill/>
            <a:ln w="9525">
              <a:noFill/>
              <a:miter lim="800000"/>
              <a:headEnd/>
              <a:tailEnd/>
            </a:ln>
            <a:effectLst/>
          </p:spPr>
        </p:pic>
      </p:grpSp>
      <p:pic>
        <p:nvPicPr>
          <p:cNvPr id="1038" name="Picture 14"/>
          <p:cNvPicPr>
            <a:picLocks noChangeAspect="1" noChangeArrowheads="1"/>
          </p:cNvPicPr>
          <p:nvPr/>
        </p:nvPicPr>
        <p:blipFill>
          <a:blip r:embed="rId13"/>
          <a:srcRect/>
          <a:stretch>
            <a:fillRect/>
          </a:stretch>
        </p:blipFill>
        <p:spPr bwMode="auto">
          <a:xfrm>
            <a:off x="285721" y="5429264"/>
            <a:ext cx="3714775" cy="308888"/>
          </a:xfrm>
          <a:prstGeom prst="rect">
            <a:avLst/>
          </a:prstGeom>
          <a:noFill/>
          <a:ln w="9525">
            <a:noFill/>
            <a:miter lim="800000"/>
            <a:headEnd/>
            <a:tailEnd/>
          </a:ln>
          <a:effectLst/>
        </p:spPr>
      </p:pic>
      <p:grpSp>
        <p:nvGrpSpPr>
          <p:cNvPr id="24" name="组合 23"/>
          <p:cNvGrpSpPr>
            <a:grpSpLocks noChangeAspect="1"/>
          </p:cNvGrpSpPr>
          <p:nvPr/>
        </p:nvGrpSpPr>
        <p:grpSpPr>
          <a:xfrm>
            <a:off x="357158" y="5857892"/>
            <a:ext cx="8611109" cy="351472"/>
            <a:chOff x="500034" y="5929330"/>
            <a:chExt cx="10501353" cy="428625"/>
          </a:xfrm>
        </p:grpSpPr>
        <p:pic>
          <p:nvPicPr>
            <p:cNvPr id="1039" name="Picture 15"/>
            <p:cNvPicPr>
              <a:picLocks noChangeAspect="1" noChangeArrowheads="1"/>
            </p:cNvPicPr>
            <p:nvPr/>
          </p:nvPicPr>
          <p:blipFill>
            <a:blip r:embed="rId14"/>
            <a:srcRect/>
            <a:stretch>
              <a:fillRect/>
            </a:stretch>
          </p:blipFill>
          <p:spPr bwMode="auto">
            <a:xfrm>
              <a:off x="500034" y="5929330"/>
              <a:ext cx="5791200" cy="428625"/>
            </a:xfrm>
            <a:prstGeom prst="rect">
              <a:avLst/>
            </a:prstGeom>
            <a:noFill/>
            <a:ln w="9525">
              <a:noFill/>
              <a:miter lim="800000"/>
              <a:headEnd/>
              <a:tailEnd/>
            </a:ln>
            <a:effectLst/>
          </p:spPr>
        </p:pic>
        <p:pic>
          <p:nvPicPr>
            <p:cNvPr id="1041" name="Picture 17"/>
            <p:cNvPicPr>
              <a:picLocks noChangeAspect="1" noChangeArrowheads="1"/>
            </p:cNvPicPr>
            <p:nvPr/>
          </p:nvPicPr>
          <p:blipFill>
            <a:blip r:embed="rId15"/>
            <a:srcRect/>
            <a:stretch>
              <a:fillRect/>
            </a:stretch>
          </p:blipFill>
          <p:spPr bwMode="auto">
            <a:xfrm>
              <a:off x="6286512" y="5988053"/>
              <a:ext cx="4714875" cy="342900"/>
            </a:xfrm>
            <a:prstGeom prst="rect">
              <a:avLst/>
            </a:prstGeom>
            <a:noFill/>
            <a:ln w="9525">
              <a:noFill/>
              <a:miter lim="800000"/>
              <a:headEnd/>
              <a:tailEnd/>
            </a:ln>
            <a:effectLst/>
          </p:spPr>
        </p:pic>
      </p:grpSp>
      <p:grpSp>
        <p:nvGrpSpPr>
          <p:cNvPr id="27" name="组合 26"/>
          <p:cNvGrpSpPr>
            <a:grpSpLocks noChangeAspect="1"/>
          </p:cNvGrpSpPr>
          <p:nvPr/>
        </p:nvGrpSpPr>
        <p:grpSpPr>
          <a:xfrm>
            <a:off x="285720" y="6215082"/>
            <a:ext cx="5986784" cy="335852"/>
            <a:chOff x="285720" y="6215082"/>
            <a:chExt cx="7300956" cy="409575"/>
          </a:xfrm>
        </p:grpSpPr>
        <p:pic>
          <p:nvPicPr>
            <p:cNvPr id="1042" name="Picture 18"/>
            <p:cNvPicPr>
              <a:picLocks noChangeAspect="1" noChangeArrowheads="1"/>
            </p:cNvPicPr>
            <p:nvPr/>
          </p:nvPicPr>
          <p:blipFill>
            <a:blip r:embed="rId16"/>
            <a:srcRect/>
            <a:stretch>
              <a:fillRect/>
            </a:stretch>
          </p:blipFill>
          <p:spPr bwMode="auto">
            <a:xfrm>
              <a:off x="285720" y="6215082"/>
              <a:ext cx="6248400" cy="390525"/>
            </a:xfrm>
            <a:prstGeom prst="rect">
              <a:avLst/>
            </a:prstGeom>
            <a:noFill/>
            <a:ln w="9525">
              <a:noFill/>
              <a:miter lim="800000"/>
              <a:headEnd/>
              <a:tailEnd/>
            </a:ln>
            <a:effectLst/>
          </p:spPr>
        </p:pic>
        <p:pic>
          <p:nvPicPr>
            <p:cNvPr id="1043" name="Picture 19"/>
            <p:cNvPicPr>
              <a:picLocks noChangeAspect="1" noChangeArrowheads="1"/>
            </p:cNvPicPr>
            <p:nvPr/>
          </p:nvPicPr>
          <p:blipFill>
            <a:blip r:embed="rId17"/>
            <a:srcRect/>
            <a:stretch>
              <a:fillRect/>
            </a:stretch>
          </p:blipFill>
          <p:spPr bwMode="auto">
            <a:xfrm>
              <a:off x="6500826" y="6215082"/>
              <a:ext cx="1085850" cy="409575"/>
            </a:xfrm>
            <a:prstGeom prst="rect">
              <a:avLst/>
            </a:prstGeom>
            <a:noFill/>
            <a:ln w="9525">
              <a:noFill/>
              <a:miter lim="800000"/>
              <a:headEnd/>
              <a:tailEnd/>
            </a:ln>
            <a:effectLst/>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a:stretch>
            <a:fillRect/>
          </a:stretch>
        </p:blipFill>
        <p:spPr bwMode="auto">
          <a:xfrm>
            <a:off x="604838" y="1100138"/>
            <a:ext cx="7934325" cy="4657725"/>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srcRect/>
          <a:stretch>
            <a:fillRect/>
          </a:stretch>
        </p:blipFill>
        <p:spPr bwMode="auto">
          <a:xfrm>
            <a:off x="985838" y="1252538"/>
            <a:ext cx="7172325" cy="4352925"/>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671513" y="766763"/>
            <a:ext cx="7800975" cy="5324475"/>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srcRect/>
          <a:stretch>
            <a:fillRect/>
          </a:stretch>
        </p:blipFill>
        <p:spPr bwMode="auto">
          <a:xfrm>
            <a:off x="519113" y="966788"/>
            <a:ext cx="8105775" cy="4924425"/>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878228" y="642918"/>
            <a:ext cx="5932932" cy="317373"/>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57158" y="142852"/>
            <a:ext cx="4429125" cy="4953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7000892" y="642918"/>
            <a:ext cx="1282446" cy="317373"/>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2428860" y="1142984"/>
            <a:ext cx="4093464" cy="641223"/>
          </a:xfrm>
          <a:prstGeom prst="rect">
            <a:avLst/>
          </a:prstGeom>
          <a:noFill/>
          <a:ln w="9525">
            <a:noFill/>
            <a:miter lim="800000"/>
            <a:headEnd/>
            <a:tailEnd/>
          </a:ln>
          <a:effectLst/>
        </p:spPr>
      </p:pic>
      <p:pic>
        <p:nvPicPr>
          <p:cNvPr id="1031" name="Picture 7"/>
          <p:cNvPicPr>
            <a:picLocks noChangeAspect="1" noChangeArrowheads="1"/>
          </p:cNvPicPr>
          <p:nvPr/>
        </p:nvPicPr>
        <p:blipFill>
          <a:blip r:embed="rId6"/>
          <a:srcRect/>
          <a:stretch>
            <a:fillRect/>
          </a:stretch>
        </p:blipFill>
        <p:spPr bwMode="auto">
          <a:xfrm>
            <a:off x="357158" y="2428868"/>
            <a:ext cx="7506843" cy="330327"/>
          </a:xfrm>
          <a:prstGeom prst="rect">
            <a:avLst/>
          </a:prstGeom>
          <a:noFill/>
          <a:ln w="9525">
            <a:noFill/>
            <a:miter lim="800000"/>
            <a:headEnd/>
            <a:tailEnd/>
          </a:ln>
          <a:effectLst/>
        </p:spPr>
      </p:pic>
      <p:pic>
        <p:nvPicPr>
          <p:cNvPr id="1032" name="Picture 8"/>
          <p:cNvPicPr>
            <a:picLocks noChangeAspect="1" noChangeArrowheads="1"/>
          </p:cNvPicPr>
          <p:nvPr/>
        </p:nvPicPr>
        <p:blipFill>
          <a:blip r:embed="rId7"/>
          <a:srcRect/>
          <a:stretch>
            <a:fillRect/>
          </a:stretch>
        </p:blipFill>
        <p:spPr bwMode="auto">
          <a:xfrm>
            <a:off x="785786" y="2786058"/>
            <a:ext cx="1062228" cy="291465"/>
          </a:xfrm>
          <a:prstGeom prst="rect">
            <a:avLst/>
          </a:prstGeom>
          <a:noFill/>
          <a:ln w="9525">
            <a:noFill/>
            <a:miter lim="800000"/>
            <a:headEnd/>
            <a:tailEnd/>
          </a:ln>
          <a:effectLst/>
        </p:spPr>
      </p:pic>
      <p:pic>
        <p:nvPicPr>
          <p:cNvPr id="1033" name="Picture 9"/>
          <p:cNvPicPr>
            <a:picLocks noChangeAspect="1" noChangeArrowheads="1"/>
          </p:cNvPicPr>
          <p:nvPr/>
        </p:nvPicPr>
        <p:blipFill>
          <a:blip r:embed="rId8"/>
          <a:srcRect/>
          <a:stretch>
            <a:fillRect/>
          </a:stretch>
        </p:blipFill>
        <p:spPr bwMode="auto">
          <a:xfrm>
            <a:off x="1000100" y="3143248"/>
            <a:ext cx="2972943" cy="356235"/>
          </a:xfrm>
          <a:prstGeom prst="rect">
            <a:avLst/>
          </a:prstGeom>
          <a:noFill/>
          <a:ln w="9525">
            <a:noFill/>
            <a:miter lim="800000"/>
            <a:headEnd/>
            <a:tailEnd/>
          </a:ln>
          <a:effectLst/>
        </p:spPr>
      </p:pic>
      <p:pic>
        <p:nvPicPr>
          <p:cNvPr id="1034" name="Picture 10"/>
          <p:cNvPicPr>
            <a:picLocks noChangeAspect="1" noChangeArrowheads="1"/>
          </p:cNvPicPr>
          <p:nvPr/>
        </p:nvPicPr>
        <p:blipFill>
          <a:blip r:embed="rId9"/>
          <a:srcRect/>
          <a:stretch>
            <a:fillRect/>
          </a:stretch>
        </p:blipFill>
        <p:spPr bwMode="auto">
          <a:xfrm>
            <a:off x="3942205" y="3143248"/>
            <a:ext cx="4916043" cy="401574"/>
          </a:xfrm>
          <a:prstGeom prst="rect">
            <a:avLst/>
          </a:prstGeom>
          <a:noFill/>
          <a:ln w="9525">
            <a:noFill/>
            <a:miter lim="800000"/>
            <a:headEnd/>
            <a:tailEnd/>
          </a:ln>
          <a:effectLst/>
        </p:spPr>
      </p:pic>
      <p:pic>
        <p:nvPicPr>
          <p:cNvPr id="1035" name="Picture 11"/>
          <p:cNvPicPr>
            <a:picLocks noChangeAspect="1" noChangeArrowheads="1"/>
          </p:cNvPicPr>
          <p:nvPr/>
        </p:nvPicPr>
        <p:blipFill>
          <a:blip r:embed="rId10"/>
          <a:srcRect/>
          <a:stretch>
            <a:fillRect/>
          </a:stretch>
        </p:blipFill>
        <p:spPr bwMode="auto">
          <a:xfrm>
            <a:off x="928662" y="3571876"/>
            <a:ext cx="3322701" cy="356235"/>
          </a:xfrm>
          <a:prstGeom prst="rect">
            <a:avLst/>
          </a:prstGeom>
          <a:noFill/>
          <a:ln w="9525">
            <a:noFill/>
            <a:miter lim="800000"/>
            <a:headEnd/>
            <a:tailEnd/>
          </a:ln>
          <a:effectLst/>
        </p:spPr>
      </p:pic>
      <p:pic>
        <p:nvPicPr>
          <p:cNvPr id="1036" name="Picture 12"/>
          <p:cNvPicPr>
            <a:picLocks noChangeAspect="1" noChangeArrowheads="1"/>
          </p:cNvPicPr>
          <p:nvPr/>
        </p:nvPicPr>
        <p:blipFill>
          <a:blip r:embed="rId11"/>
          <a:srcRect/>
          <a:stretch>
            <a:fillRect/>
          </a:stretch>
        </p:blipFill>
        <p:spPr bwMode="auto">
          <a:xfrm>
            <a:off x="857224" y="4143380"/>
            <a:ext cx="6101334" cy="323850"/>
          </a:xfrm>
          <a:prstGeom prst="rect">
            <a:avLst/>
          </a:prstGeom>
          <a:noFill/>
          <a:ln w="9525">
            <a:noFill/>
            <a:miter lim="800000"/>
            <a:headEnd/>
            <a:tailEnd/>
          </a:ln>
          <a:effectLst/>
        </p:spPr>
      </p:pic>
      <p:pic>
        <p:nvPicPr>
          <p:cNvPr id="1037" name="Picture 13"/>
          <p:cNvPicPr>
            <a:picLocks noChangeAspect="1" noChangeArrowheads="1"/>
          </p:cNvPicPr>
          <p:nvPr/>
        </p:nvPicPr>
        <p:blipFill>
          <a:blip r:embed="rId12"/>
          <a:srcRect/>
          <a:stretch>
            <a:fillRect/>
          </a:stretch>
        </p:blipFill>
        <p:spPr bwMode="auto">
          <a:xfrm>
            <a:off x="428595" y="2000239"/>
            <a:ext cx="7967662" cy="273368"/>
          </a:xfrm>
          <a:prstGeom prst="rect">
            <a:avLst/>
          </a:prstGeom>
          <a:noFill/>
          <a:ln w="9525">
            <a:noFill/>
            <a:miter lim="800000"/>
            <a:headEnd/>
            <a:tailEnd/>
          </a:ln>
          <a:effectLst/>
        </p:spPr>
      </p:pic>
      <p:pic>
        <p:nvPicPr>
          <p:cNvPr id="1038" name="Picture 14"/>
          <p:cNvPicPr>
            <a:picLocks noChangeAspect="1" noChangeArrowheads="1"/>
          </p:cNvPicPr>
          <p:nvPr/>
        </p:nvPicPr>
        <p:blipFill>
          <a:blip r:embed="rId13"/>
          <a:srcRect/>
          <a:stretch>
            <a:fillRect/>
          </a:stretch>
        </p:blipFill>
        <p:spPr bwMode="auto">
          <a:xfrm>
            <a:off x="385750" y="4500570"/>
            <a:ext cx="2400300" cy="253365"/>
          </a:xfrm>
          <a:prstGeom prst="rect">
            <a:avLst/>
          </a:prstGeom>
          <a:noFill/>
          <a:ln w="9525">
            <a:noFill/>
            <a:miter lim="800000"/>
            <a:headEnd/>
            <a:tailEnd/>
          </a:ln>
          <a:effectLst/>
        </p:spPr>
      </p:pic>
      <p:pic>
        <p:nvPicPr>
          <p:cNvPr id="1039" name="Picture 15"/>
          <p:cNvPicPr>
            <a:picLocks noChangeAspect="1" noChangeArrowheads="1"/>
          </p:cNvPicPr>
          <p:nvPr/>
        </p:nvPicPr>
        <p:blipFill>
          <a:blip r:embed="rId14"/>
          <a:srcRect/>
          <a:stretch>
            <a:fillRect/>
          </a:stretch>
        </p:blipFill>
        <p:spPr bwMode="auto">
          <a:xfrm>
            <a:off x="987388" y="4714884"/>
            <a:ext cx="7370826" cy="297942"/>
          </a:xfrm>
          <a:prstGeom prst="rect">
            <a:avLst/>
          </a:prstGeom>
          <a:noFill/>
          <a:ln w="9525">
            <a:noFill/>
            <a:miter lim="800000"/>
            <a:headEnd/>
            <a:tailEnd/>
          </a:ln>
          <a:effectLst/>
        </p:spPr>
      </p:pic>
      <p:pic>
        <p:nvPicPr>
          <p:cNvPr id="1040" name="Picture 16"/>
          <p:cNvPicPr>
            <a:picLocks noChangeAspect="1" noChangeArrowheads="1"/>
          </p:cNvPicPr>
          <p:nvPr/>
        </p:nvPicPr>
        <p:blipFill>
          <a:blip r:embed="rId15"/>
          <a:srcRect/>
          <a:stretch>
            <a:fillRect/>
          </a:stretch>
        </p:blipFill>
        <p:spPr bwMode="auto">
          <a:xfrm>
            <a:off x="1021250" y="5131322"/>
            <a:ext cx="621792" cy="297942"/>
          </a:xfrm>
          <a:prstGeom prst="rect">
            <a:avLst/>
          </a:prstGeom>
          <a:noFill/>
          <a:ln w="9525">
            <a:noFill/>
            <a:miter lim="800000"/>
            <a:headEnd/>
            <a:tailEnd/>
          </a:ln>
          <a:effectLst/>
        </p:spPr>
      </p:pic>
      <p:pic>
        <p:nvPicPr>
          <p:cNvPr id="1041" name="Picture 17"/>
          <p:cNvPicPr>
            <a:picLocks noChangeAspect="1" noChangeArrowheads="1"/>
          </p:cNvPicPr>
          <p:nvPr/>
        </p:nvPicPr>
        <p:blipFill>
          <a:blip r:embed="rId16"/>
          <a:srcRect/>
          <a:stretch>
            <a:fillRect/>
          </a:stretch>
        </p:blipFill>
        <p:spPr bwMode="auto">
          <a:xfrm>
            <a:off x="1643042" y="5425270"/>
            <a:ext cx="6729603" cy="93268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wipe(down)">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29"/>
                                        </p:tgtEl>
                                        <p:attrNameLst>
                                          <p:attrName>style.visibility</p:attrName>
                                        </p:attrNameLst>
                                      </p:cBhvr>
                                      <p:to>
                                        <p:strVal val="visible"/>
                                      </p:to>
                                    </p:set>
                                    <p:animEffect transition="in" filter="wipe(down)">
                                      <p:cBhvr>
                                        <p:cTn id="17" dur="500"/>
                                        <p:tgtEl>
                                          <p:spTgt spid="10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37"/>
                                        </p:tgtEl>
                                        <p:attrNameLst>
                                          <p:attrName>style.visibility</p:attrName>
                                        </p:attrNameLst>
                                      </p:cBhvr>
                                      <p:to>
                                        <p:strVal val="visible"/>
                                      </p:to>
                                    </p:set>
                                    <p:animEffect transition="in" filter="wipe(down)">
                                      <p:cBhvr>
                                        <p:cTn id="22" dur="500"/>
                                        <p:tgtEl>
                                          <p:spTgt spid="10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31"/>
                                        </p:tgtEl>
                                        <p:attrNameLst>
                                          <p:attrName>style.visibility</p:attrName>
                                        </p:attrNameLst>
                                      </p:cBhvr>
                                      <p:to>
                                        <p:strVal val="visible"/>
                                      </p:to>
                                    </p:set>
                                    <p:animEffect transition="in" filter="wipe(down)">
                                      <p:cBhvr>
                                        <p:cTn id="27" dur="500"/>
                                        <p:tgtEl>
                                          <p:spTgt spid="10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32"/>
                                        </p:tgtEl>
                                        <p:attrNameLst>
                                          <p:attrName>style.visibility</p:attrName>
                                        </p:attrNameLst>
                                      </p:cBhvr>
                                      <p:to>
                                        <p:strVal val="visible"/>
                                      </p:to>
                                    </p:set>
                                    <p:animEffect transition="in" filter="wipe(down)">
                                      <p:cBhvr>
                                        <p:cTn id="32" dur="500"/>
                                        <p:tgtEl>
                                          <p:spTgt spid="10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33"/>
                                        </p:tgtEl>
                                        <p:attrNameLst>
                                          <p:attrName>style.visibility</p:attrName>
                                        </p:attrNameLst>
                                      </p:cBhvr>
                                      <p:to>
                                        <p:strVal val="visible"/>
                                      </p:to>
                                    </p:set>
                                    <p:animEffect transition="in" filter="wipe(down)">
                                      <p:cBhvr>
                                        <p:cTn id="37" dur="500"/>
                                        <p:tgtEl>
                                          <p:spTgt spid="10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34"/>
                                        </p:tgtEl>
                                        <p:attrNameLst>
                                          <p:attrName>style.visibility</p:attrName>
                                        </p:attrNameLst>
                                      </p:cBhvr>
                                      <p:to>
                                        <p:strVal val="visible"/>
                                      </p:to>
                                    </p:set>
                                    <p:animEffect transition="in" filter="wipe(down)">
                                      <p:cBhvr>
                                        <p:cTn id="42" dur="500"/>
                                        <p:tgtEl>
                                          <p:spTgt spid="103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035"/>
                                        </p:tgtEl>
                                        <p:attrNameLst>
                                          <p:attrName>style.visibility</p:attrName>
                                        </p:attrNameLst>
                                      </p:cBhvr>
                                      <p:to>
                                        <p:strVal val="visible"/>
                                      </p:to>
                                    </p:set>
                                    <p:animEffect transition="in" filter="wipe(down)">
                                      <p:cBhvr>
                                        <p:cTn id="47" dur="500"/>
                                        <p:tgtEl>
                                          <p:spTgt spid="103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036"/>
                                        </p:tgtEl>
                                        <p:attrNameLst>
                                          <p:attrName>style.visibility</p:attrName>
                                        </p:attrNameLst>
                                      </p:cBhvr>
                                      <p:to>
                                        <p:strVal val="visible"/>
                                      </p:to>
                                    </p:set>
                                    <p:animEffect transition="in" filter="wipe(down)">
                                      <p:cBhvr>
                                        <p:cTn id="52" dur="500"/>
                                        <p:tgtEl>
                                          <p:spTgt spid="103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038"/>
                                        </p:tgtEl>
                                        <p:attrNameLst>
                                          <p:attrName>style.visibility</p:attrName>
                                        </p:attrNameLst>
                                      </p:cBhvr>
                                      <p:to>
                                        <p:strVal val="visible"/>
                                      </p:to>
                                    </p:set>
                                    <p:animEffect transition="in" filter="wipe(down)">
                                      <p:cBhvr>
                                        <p:cTn id="57" dur="500"/>
                                        <p:tgtEl>
                                          <p:spTgt spid="10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039"/>
                                        </p:tgtEl>
                                        <p:attrNameLst>
                                          <p:attrName>style.visibility</p:attrName>
                                        </p:attrNameLst>
                                      </p:cBhvr>
                                      <p:to>
                                        <p:strVal val="visible"/>
                                      </p:to>
                                    </p:set>
                                    <p:animEffect transition="in" filter="wipe(down)">
                                      <p:cBhvr>
                                        <p:cTn id="62" dur="500"/>
                                        <p:tgtEl>
                                          <p:spTgt spid="10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040"/>
                                        </p:tgtEl>
                                        <p:attrNameLst>
                                          <p:attrName>style.visibility</p:attrName>
                                        </p:attrNameLst>
                                      </p:cBhvr>
                                      <p:to>
                                        <p:strVal val="visible"/>
                                      </p:to>
                                    </p:set>
                                    <p:animEffect transition="in" filter="wipe(down)">
                                      <p:cBhvr>
                                        <p:cTn id="67" dur="500"/>
                                        <p:tgtEl>
                                          <p:spTgt spid="104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041"/>
                                        </p:tgtEl>
                                        <p:attrNameLst>
                                          <p:attrName>style.visibility</p:attrName>
                                        </p:attrNameLst>
                                      </p:cBhvr>
                                      <p:to>
                                        <p:strVal val="visible"/>
                                      </p:to>
                                    </p:set>
                                    <p:animEffect transition="in" filter="wipe(down)">
                                      <p:cBhvr>
                                        <p:cTn id="72" dur="500"/>
                                        <p:tgtEl>
                                          <p:spTgt spid="1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928630" y="428604"/>
            <a:ext cx="5045583" cy="291465"/>
          </a:xfrm>
          <a:prstGeom prst="rect">
            <a:avLst/>
          </a:prstGeom>
          <a:noFill/>
          <a:ln w="9525">
            <a:noFill/>
            <a:miter lim="800000"/>
            <a:headEnd/>
            <a:tailEnd/>
          </a:ln>
          <a:effectLst/>
        </p:spPr>
      </p:pic>
      <p:pic>
        <p:nvPicPr>
          <p:cNvPr id="5" name="Picture 16"/>
          <p:cNvPicPr>
            <a:picLocks noChangeAspect="1" noChangeArrowheads="1"/>
          </p:cNvPicPr>
          <p:nvPr/>
        </p:nvPicPr>
        <p:blipFill>
          <a:blip r:embed="rId3"/>
          <a:srcRect/>
          <a:stretch>
            <a:fillRect/>
          </a:stretch>
        </p:blipFill>
        <p:spPr bwMode="auto">
          <a:xfrm>
            <a:off x="571472" y="857232"/>
            <a:ext cx="621792" cy="297942"/>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1142976" y="1214422"/>
            <a:ext cx="6787896" cy="6477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a:srcRect/>
          <a:stretch>
            <a:fillRect/>
          </a:stretch>
        </p:blipFill>
        <p:spPr bwMode="auto">
          <a:xfrm>
            <a:off x="2285984" y="1857364"/>
            <a:ext cx="3303270" cy="738378"/>
          </a:xfrm>
          <a:prstGeom prst="rect">
            <a:avLst/>
          </a:prstGeom>
          <a:noFill/>
          <a:ln w="9525">
            <a:noFill/>
            <a:miter lim="800000"/>
            <a:headEnd/>
            <a:tailEnd/>
          </a:ln>
          <a:effectLst/>
        </p:spPr>
      </p:pic>
      <p:pic>
        <p:nvPicPr>
          <p:cNvPr id="2053" name="Picture 5"/>
          <p:cNvPicPr>
            <a:picLocks noChangeAspect="1" noChangeArrowheads="1"/>
          </p:cNvPicPr>
          <p:nvPr/>
        </p:nvPicPr>
        <p:blipFill>
          <a:blip r:embed="rId6"/>
          <a:srcRect/>
          <a:stretch>
            <a:fillRect/>
          </a:stretch>
        </p:blipFill>
        <p:spPr bwMode="auto">
          <a:xfrm>
            <a:off x="785786" y="2857496"/>
            <a:ext cx="7014591" cy="317373"/>
          </a:xfrm>
          <a:prstGeom prst="rect">
            <a:avLst/>
          </a:prstGeom>
          <a:noFill/>
          <a:ln w="9525">
            <a:noFill/>
            <a:miter lim="800000"/>
            <a:headEnd/>
            <a:tailEnd/>
          </a:ln>
          <a:effectLst/>
        </p:spPr>
      </p:pic>
      <p:pic>
        <p:nvPicPr>
          <p:cNvPr id="9" name="Picture 16"/>
          <p:cNvPicPr>
            <a:picLocks noChangeAspect="1" noChangeArrowheads="1"/>
          </p:cNvPicPr>
          <p:nvPr/>
        </p:nvPicPr>
        <p:blipFill>
          <a:blip r:embed="rId3"/>
          <a:srcRect/>
          <a:stretch>
            <a:fillRect/>
          </a:stretch>
        </p:blipFill>
        <p:spPr bwMode="auto">
          <a:xfrm>
            <a:off x="785786" y="3429000"/>
            <a:ext cx="621792" cy="297942"/>
          </a:xfrm>
          <a:prstGeom prst="rect">
            <a:avLst/>
          </a:prstGeom>
          <a:noFill/>
          <a:ln w="9525">
            <a:noFill/>
            <a:miter lim="800000"/>
            <a:headEnd/>
            <a:tailEnd/>
          </a:ln>
          <a:effectLst/>
        </p:spPr>
      </p:pic>
      <p:pic>
        <p:nvPicPr>
          <p:cNvPr id="2054" name="Picture 6"/>
          <p:cNvPicPr>
            <a:picLocks noChangeAspect="1" noChangeArrowheads="1"/>
          </p:cNvPicPr>
          <p:nvPr/>
        </p:nvPicPr>
        <p:blipFill>
          <a:blip r:embed="rId7"/>
          <a:srcRect/>
          <a:stretch>
            <a:fillRect/>
          </a:stretch>
        </p:blipFill>
        <p:spPr bwMode="auto">
          <a:xfrm>
            <a:off x="1357290" y="3786190"/>
            <a:ext cx="5609082" cy="4857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wipe(down)">
                                      <p:cBhvr>
                                        <p:cTn id="12" dur="500"/>
                                        <p:tgtEl>
                                          <p:spTgt spid="20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wipe(down)">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53"/>
                                        </p:tgtEl>
                                        <p:attrNameLst>
                                          <p:attrName>style.visibility</p:attrName>
                                        </p:attrNameLst>
                                      </p:cBhvr>
                                      <p:to>
                                        <p:strVal val="visible"/>
                                      </p:to>
                                    </p:set>
                                    <p:animEffect transition="in" filter="wipe(down)">
                                      <p:cBhvr>
                                        <p:cTn id="22" dur="500"/>
                                        <p:tgtEl>
                                          <p:spTgt spid="20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054"/>
                                        </p:tgtEl>
                                        <p:attrNameLst>
                                          <p:attrName>style.visibility</p:attrName>
                                        </p:attrNameLst>
                                      </p:cBhvr>
                                      <p:to>
                                        <p:strVal val="visible"/>
                                      </p:to>
                                    </p:set>
                                    <p:animEffect transition="in" filter="wipe(down)">
                                      <p:cBhvr>
                                        <p:cTn id="32"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804863" y="1281113"/>
            <a:ext cx="7534275" cy="4295775"/>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42844" y="142852"/>
            <a:ext cx="1548003" cy="310896"/>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714348" y="500042"/>
            <a:ext cx="8063865" cy="3238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237915" y="857232"/>
            <a:ext cx="1548003" cy="310896"/>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142844" y="1214422"/>
            <a:ext cx="8873490" cy="323850"/>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a:srcRect/>
          <a:stretch>
            <a:fillRect/>
          </a:stretch>
        </p:blipFill>
        <p:spPr bwMode="auto">
          <a:xfrm>
            <a:off x="142844" y="1643050"/>
            <a:ext cx="8685657" cy="297942"/>
          </a:xfrm>
          <a:prstGeom prst="rect">
            <a:avLst/>
          </a:prstGeom>
          <a:noFill/>
          <a:ln w="9525">
            <a:noFill/>
            <a:miter lim="800000"/>
            <a:headEnd/>
            <a:tailEnd/>
          </a:ln>
          <a:effectLst/>
        </p:spPr>
      </p:pic>
      <p:pic>
        <p:nvPicPr>
          <p:cNvPr id="1031" name="Picture 7"/>
          <p:cNvPicPr>
            <a:picLocks noChangeAspect="1" noChangeArrowheads="1"/>
          </p:cNvPicPr>
          <p:nvPr/>
        </p:nvPicPr>
        <p:blipFill>
          <a:blip r:embed="rId7"/>
          <a:srcRect/>
          <a:stretch>
            <a:fillRect/>
          </a:stretch>
        </p:blipFill>
        <p:spPr bwMode="auto">
          <a:xfrm>
            <a:off x="214282" y="2000240"/>
            <a:ext cx="1405890" cy="291465"/>
          </a:xfrm>
          <a:prstGeom prst="rect">
            <a:avLst/>
          </a:prstGeom>
          <a:noFill/>
          <a:ln w="9525">
            <a:noFill/>
            <a:miter lim="800000"/>
            <a:headEnd/>
            <a:tailEnd/>
          </a:ln>
          <a:effectLst/>
        </p:spPr>
      </p:pic>
      <p:pic>
        <p:nvPicPr>
          <p:cNvPr id="1033" name="Picture 9"/>
          <p:cNvPicPr>
            <a:picLocks noChangeAspect="1" noChangeArrowheads="1"/>
          </p:cNvPicPr>
          <p:nvPr/>
        </p:nvPicPr>
        <p:blipFill>
          <a:blip r:embed="rId8"/>
          <a:srcRect/>
          <a:stretch>
            <a:fillRect/>
          </a:stretch>
        </p:blipFill>
        <p:spPr bwMode="auto">
          <a:xfrm>
            <a:off x="285721" y="4921580"/>
            <a:ext cx="2120265" cy="320040"/>
          </a:xfrm>
          <a:prstGeom prst="rect">
            <a:avLst/>
          </a:prstGeom>
          <a:noFill/>
          <a:ln w="9525">
            <a:noFill/>
            <a:miter lim="800000"/>
            <a:headEnd/>
            <a:tailEnd/>
          </a:ln>
          <a:effectLst/>
        </p:spPr>
      </p:pic>
      <p:pic>
        <p:nvPicPr>
          <p:cNvPr id="1035" name="Picture 11"/>
          <p:cNvPicPr>
            <a:picLocks noChangeAspect="1" noChangeArrowheads="1"/>
          </p:cNvPicPr>
          <p:nvPr/>
        </p:nvPicPr>
        <p:blipFill>
          <a:blip r:embed="rId9"/>
          <a:srcRect/>
          <a:stretch>
            <a:fillRect/>
          </a:stretch>
        </p:blipFill>
        <p:spPr bwMode="auto">
          <a:xfrm>
            <a:off x="571472" y="5350208"/>
            <a:ext cx="8481060" cy="260032"/>
          </a:xfrm>
          <a:prstGeom prst="rect">
            <a:avLst/>
          </a:prstGeom>
          <a:noFill/>
          <a:ln w="9525">
            <a:noFill/>
            <a:miter lim="800000"/>
            <a:headEnd/>
            <a:tailEnd/>
          </a:ln>
          <a:effectLst/>
        </p:spPr>
      </p:pic>
      <p:pic>
        <p:nvPicPr>
          <p:cNvPr id="1036" name="Picture 12"/>
          <p:cNvPicPr>
            <a:picLocks noChangeAspect="1" noChangeArrowheads="1"/>
          </p:cNvPicPr>
          <p:nvPr/>
        </p:nvPicPr>
        <p:blipFill>
          <a:blip r:embed="rId10"/>
          <a:srcRect/>
          <a:stretch>
            <a:fillRect/>
          </a:stretch>
        </p:blipFill>
        <p:spPr bwMode="auto">
          <a:xfrm>
            <a:off x="571472" y="5778836"/>
            <a:ext cx="6694170" cy="313373"/>
          </a:xfrm>
          <a:prstGeom prst="rect">
            <a:avLst/>
          </a:prstGeom>
          <a:noFill/>
          <a:ln w="9525">
            <a:noFill/>
            <a:miter lim="800000"/>
            <a:headEnd/>
            <a:tailEnd/>
          </a:ln>
          <a:effectLst/>
        </p:spPr>
      </p:pic>
      <p:pic>
        <p:nvPicPr>
          <p:cNvPr id="1037" name="Picture 13"/>
          <p:cNvPicPr>
            <a:picLocks noChangeAspect="1" noChangeArrowheads="1"/>
          </p:cNvPicPr>
          <p:nvPr/>
        </p:nvPicPr>
        <p:blipFill>
          <a:blip r:embed="rId11"/>
          <a:srcRect/>
          <a:stretch>
            <a:fillRect/>
          </a:stretch>
        </p:blipFill>
        <p:spPr bwMode="auto">
          <a:xfrm>
            <a:off x="571472" y="6207464"/>
            <a:ext cx="6467475" cy="293370"/>
          </a:xfrm>
          <a:prstGeom prst="rect">
            <a:avLst/>
          </a:prstGeom>
          <a:noFill/>
          <a:ln w="9525">
            <a:noFill/>
            <a:miter lim="800000"/>
            <a:headEnd/>
            <a:tailEnd/>
          </a:ln>
          <a:effectLst/>
        </p:spPr>
      </p:pic>
      <p:pic>
        <p:nvPicPr>
          <p:cNvPr id="1039" name="Picture 15"/>
          <p:cNvPicPr>
            <a:picLocks noChangeAspect="1" noChangeArrowheads="1"/>
          </p:cNvPicPr>
          <p:nvPr/>
        </p:nvPicPr>
        <p:blipFill>
          <a:blip r:embed="rId12"/>
          <a:srcRect/>
          <a:stretch>
            <a:fillRect/>
          </a:stretch>
        </p:blipFill>
        <p:spPr bwMode="auto">
          <a:xfrm>
            <a:off x="4143372" y="2928934"/>
            <a:ext cx="3286125" cy="251460"/>
          </a:xfrm>
          <a:prstGeom prst="rect">
            <a:avLst/>
          </a:prstGeom>
          <a:noFill/>
          <a:ln w="9525">
            <a:noFill/>
            <a:miter lim="800000"/>
            <a:headEnd/>
            <a:tailEnd/>
          </a:ln>
          <a:effectLst/>
        </p:spPr>
      </p:pic>
      <p:pic>
        <p:nvPicPr>
          <p:cNvPr id="1041" name="Picture 17"/>
          <p:cNvPicPr>
            <a:picLocks noChangeAspect="1" noChangeArrowheads="1"/>
          </p:cNvPicPr>
          <p:nvPr/>
        </p:nvPicPr>
        <p:blipFill>
          <a:blip r:embed="rId13"/>
          <a:srcRect/>
          <a:stretch>
            <a:fillRect/>
          </a:stretch>
        </p:blipFill>
        <p:spPr bwMode="auto">
          <a:xfrm>
            <a:off x="428596" y="2311726"/>
            <a:ext cx="1920240" cy="2331720"/>
          </a:xfrm>
          <a:prstGeom prst="rect">
            <a:avLst/>
          </a:prstGeom>
          <a:noFill/>
          <a:ln w="9525">
            <a:noFill/>
            <a:miter lim="800000"/>
            <a:headEnd/>
            <a:tailEnd/>
          </a:ln>
          <a:effectLst/>
        </p:spPr>
      </p:pic>
      <p:pic>
        <p:nvPicPr>
          <p:cNvPr id="1042" name="Picture 18"/>
          <p:cNvPicPr>
            <a:picLocks noChangeAspect="1" noChangeArrowheads="1"/>
          </p:cNvPicPr>
          <p:nvPr/>
        </p:nvPicPr>
        <p:blipFill>
          <a:blip r:embed="rId14"/>
          <a:srcRect/>
          <a:stretch>
            <a:fillRect/>
          </a:stretch>
        </p:blipFill>
        <p:spPr bwMode="auto">
          <a:xfrm>
            <a:off x="1857356" y="2714620"/>
            <a:ext cx="2219897" cy="2080641"/>
          </a:xfrm>
          <a:prstGeom prst="rect">
            <a:avLst/>
          </a:prstGeom>
          <a:noFill/>
          <a:ln w="9525">
            <a:noFill/>
            <a:miter lim="800000"/>
            <a:headEnd/>
            <a:tailEnd/>
          </a:ln>
          <a:effectLst/>
        </p:spPr>
      </p:pic>
      <p:pic>
        <p:nvPicPr>
          <p:cNvPr id="1044" name="Picture 20"/>
          <p:cNvPicPr>
            <a:picLocks noChangeAspect="1" noChangeArrowheads="1"/>
          </p:cNvPicPr>
          <p:nvPr/>
        </p:nvPicPr>
        <p:blipFill>
          <a:blip r:embed="rId15"/>
          <a:srcRect/>
          <a:stretch>
            <a:fillRect/>
          </a:stretch>
        </p:blipFill>
        <p:spPr bwMode="auto">
          <a:xfrm>
            <a:off x="4071934" y="3214686"/>
            <a:ext cx="5017770" cy="565785"/>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285720" y="142852"/>
            <a:ext cx="1075182" cy="323850"/>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1643042" y="214290"/>
            <a:ext cx="5816346" cy="1146429"/>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a:stretch>
            <a:fillRect/>
          </a:stretch>
        </p:blipFill>
        <p:spPr bwMode="auto">
          <a:xfrm>
            <a:off x="500034" y="1428736"/>
            <a:ext cx="7079361" cy="854964"/>
          </a:xfrm>
          <a:prstGeom prst="rect">
            <a:avLst/>
          </a:prstGeom>
          <a:noFill/>
          <a:ln w="9525">
            <a:noFill/>
            <a:miter lim="800000"/>
            <a:headEnd/>
            <a:tailEnd/>
          </a:ln>
          <a:effectLst/>
        </p:spPr>
      </p:pic>
      <p:pic>
        <p:nvPicPr>
          <p:cNvPr id="2054" name="Picture 6"/>
          <p:cNvPicPr>
            <a:picLocks noChangeAspect="1" noChangeArrowheads="1"/>
          </p:cNvPicPr>
          <p:nvPr/>
        </p:nvPicPr>
        <p:blipFill>
          <a:blip r:embed="rId5"/>
          <a:srcRect/>
          <a:stretch>
            <a:fillRect/>
          </a:stretch>
        </p:blipFill>
        <p:spPr bwMode="auto">
          <a:xfrm>
            <a:off x="500034" y="2500306"/>
            <a:ext cx="6289167" cy="272034"/>
          </a:xfrm>
          <a:prstGeom prst="rect">
            <a:avLst/>
          </a:prstGeom>
          <a:noFill/>
          <a:ln w="9525">
            <a:noFill/>
            <a:miter lim="800000"/>
            <a:headEnd/>
            <a:tailEnd/>
          </a:ln>
          <a:effectLst/>
        </p:spPr>
      </p:pic>
      <p:pic>
        <p:nvPicPr>
          <p:cNvPr id="9" name="Picture 3"/>
          <p:cNvPicPr>
            <a:picLocks noChangeAspect="1" noChangeArrowheads="1"/>
          </p:cNvPicPr>
          <p:nvPr/>
        </p:nvPicPr>
        <p:blipFill>
          <a:blip r:embed="rId2"/>
          <a:srcRect/>
          <a:stretch>
            <a:fillRect/>
          </a:stretch>
        </p:blipFill>
        <p:spPr bwMode="auto">
          <a:xfrm>
            <a:off x="500034" y="2714620"/>
            <a:ext cx="1075182" cy="323850"/>
          </a:xfrm>
          <a:prstGeom prst="rect">
            <a:avLst/>
          </a:prstGeom>
          <a:noFill/>
          <a:ln w="9525">
            <a:noFill/>
            <a:miter lim="800000"/>
            <a:headEnd/>
            <a:tailEnd/>
          </a:ln>
          <a:effectLst/>
        </p:spPr>
      </p:pic>
      <p:pic>
        <p:nvPicPr>
          <p:cNvPr id="2055" name="Picture 7"/>
          <p:cNvPicPr>
            <a:picLocks noChangeAspect="1" noChangeArrowheads="1"/>
          </p:cNvPicPr>
          <p:nvPr/>
        </p:nvPicPr>
        <p:blipFill>
          <a:blip r:embed="rId6"/>
          <a:srcRect/>
          <a:stretch>
            <a:fillRect/>
          </a:stretch>
        </p:blipFill>
        <p:spPr bwMode="auto">
          <a:xfrm>
            <a:off x="1857356" y="2714620"/>
            <a:ext cx="5699760" cy="1496187"/>
          </a:xfrm>
          <a:prstGeom prst="rect">
            <a:avLst/>
          </a:prstGeom>
          <a:noFill/>
          <a:ln w="9525">
            <a:noFill/>
            <a:miter lim="800000"/>
            <a:headEnd/>
            <a:tailEnd/>
          </a:ln>
          <a:effectLst/>
        </p:spPr>
      </p:pic>
      <p:pic>
        <p:nvPicPr>
          <p:cNvPr id="8" name="Picture 3"/>
          <p:cNvPicPr>
            <a:picLocks noChangeAspect="1" noChangeArrowheads="1"/>
          </p:cNvPicPr>
          <p:nvPr/>
        </p:nvPicPr>
        <p:blipFill>
          <a:blip r:embed="rId7"/>
          <a:srcRect/>
          <a:stretch>
            <a:fillRect/>
          </a:stretch>
        </p:blipFill>
        <p:spPr bwMode="auto">
          <a:xfrm>
            <a:off x="211434" y="4189674"/>
            <a:ext cx="1360170" cy="310896"/>
          </a:xfrm>
          <a:prstGeom prst="rect">
            <a:avLst/>
          </a:prstGeom>
          <a:noFill/>
          <a:ln w="9525">
            <a:noFill/>
            <a:miter lim="800000"/>
            <a:headEnd/>
            <a:tailEnd/>
          </a:ln>
          <a:effectLst/>
        </p:spPr>
      </p:pic>
      <p:pic>
        <p:nvPicPr>
          <p:cNvPr id="10" name="Picture 4"/>
          <p:cNvPicPr>
            <a:picLocks noChangeAspect="1" noChangeArrowheads="1"/>
          </p:cNvPicPr>
          <p:nvPr/>
        </p:nvPicPr>
        <p:blipFill>
          <a:blip r:embed="rId8"/>
          <a:srcRect/>
          <a:stretch>
            <a:fillRect/>
          </a:stretch>
        </p:blipFill>
        <p:spPr bwMode="auto">
          <a:xfrm>
            <a:off x="142844" y="4507047"/>
            <a:ext cx="2033778" cy="304419"/>
          </a:xfrm>
          <a:prstGeom prst="rect">
            <a:avLst/>
          </a:prstGeom>
          <a:noFill/>
          <a:ln w="9525">
            <a:noFill/>
            <a:miter lim="800000"/>
            <a:headEnd/>
            <a:tailEnd/>
          </a:ln>
          <a:effectLst/>
        </p:spPr>
      </p:pic>
      <p:pic>
        <p:nvPicPr>
          <p:cNvPr id="11" name="Picture 5"/>
          <p:cNvPicPr>
            <a:picLocks noChangeAspect="1" noChangeArrowheads="1"/>
          </p:cNvPicPr>
          <p:nvPr/>
        </p:nvPicPr>
        <p:blipFill>
          <a:blip r:embed="rId9"/>
          <a:srcRect/>
          <a:stretch>
            <a:fillRect/>
          </a:stretch>
        </p:blipFill>
        <p:spPr bwMode="auto">
          <a:xfrm>
            <a:off x="428596" y="4966358"/>
            <a:ext cx="1347216" cy="1761744"/>
          </a:xfrm>
          <a:prstGeom prst="rect">
            <a:avLst/>
          </a:prstGeom>
          <a:noFill/>
          <a:ln w="9525">
            <a:noFill/>
            <a:miter lim="800000"/>
            <a:headEnd/>
            <a:tailEnd/>
          </a:ln>
          <a:effectLst/>
        </p:spPr>
      </p:pic>
      <p:pic>
        <p:nvPicPr>
          <p:cNvPr id="12" name="Picture 6"/>
          <p:cNvPicPr>
            <a:picLocks noChangeAspect="1" noChangeArrowheads="1"/>
          </p:cNvPicPr>
          <p:nvPr/>
        </p:nvPicPr>
        <p:blipFill>
          <a:blip r:embed="rId10"/>
          <a:srcRect/>
          <a:stretch>
            <a:fillRect/>
          </a:stretch>
        </p:blipFill>
        <p:spPr bwMode="auto">
          <a:xfrm>
            <a:off x="1714480" y="4811466"/>
            <a:ext cx="291465" cy="284988"/>
          </a:xfrm>
          <a:prstGeom prst="rect">
            <a:avLst/>
          </a:prstGeom>
          <a:noFill/>
          <a:ln w="9525">
            <a:noFill/>
            <a:miter lim="800000"/>
            <a:headEnd/>
            <a:tailEnd/>
          </a:ln>
          <a:effectLst/>
        </p:spPr>
      </p:pic>
      <p:pic>
        <p:nvPicPr>
          <p:cNvPr id="13" name="Picture 7"/>
          <p:cNvPicPr>
            <a:picLocks noChangeAspect="1" noChangeArrowheads="1"/>
          </p:cNvPicPr>
          <p:nvPr/>
        </p:nvPicPr>
        <p:blipFill>
          <a:blip r:embed="rId11"/>
          <a:srcRect/>
          <a:stretch>
            <a:fillRect/>
          </a:stretch>
        </p:blipFill>
        <p:spPr bwMode="auto">
          <a:xfrm>
            <a:off x="2143109" y="4966359"/>
            <a:ext cx="1270635" cy="1756791"/>
          </a:xfrm>
          <a:prstGeom prst="rect">
            <a:avLst/>
          </a:prstGeom>
          <a:noFill/>
          <a:ln w="9525">
            <a:noFill/>
            <a:miter lim="800000"/>
            <a:headEnd/>
            <a:tailEnd/>
          </a:ln>
          <a:effectLst/>
        </p:spPr>
      </p:pic>
      <p:pic>
        <p:nvPicPr>
          <p:cNvPr id="14" name="Picture 8"/>
          <p:cNvPicPr>
            <a:picLocks noChangeAspect="1" noChangeArrowheads="1"/>
          </p:cNvPicPr>
          <p:nvPr/>
        </p:nvPicPr>
        <p:blipFill>
          <a:blip r:embed="rId12"/>
          <a:srcRect/>
          <a:stretch>
            <a:fillRect/>
          </a:stretch>
        </p:blipFill>
        <p:spPr bwMode="auto">
          <a:xfrm>
            <a:off x="3643306" y="5182374"/>
            <a:ext cx="4600575" cy="240030"/>
          </a:xfrm>
          <a:prstGeom prst="rect">
            <a:avLst/>
          </a:prstGeom>
          <a:noFill/>
          <a:ln w="9525">
            <a:noFill/>
            <a:miter lim="800000"/>
            <a:headEnd/>
            <a:tailEnd/>
          </a:ln>
          <a:effectLst/>
        </p:spPr>
      </p:pic>
      <p:pic>
        <p:nvPicPr>
          <p:cNvPr id="15" name="Picture 9"/>
          <p:cNvPicPr>
            <a:picLocks noChangeAspect="1" noChangeArrowheads="1"/>
          </p:cNvPicPr>
          <p:nvPr/>
        </p:nvPicPr>
        <p:blipFill>
          <a:blip r:embed="rId13"/>
          <a:srcRect/>
          <a:stretch>
            <a:fillRect/>
          </a:stretch>
        </p:blipFill>
        <p:spPr bwMode="auto">
          <a:xfrm>
            <a:off x="3603338" y="5525847"/>
            <a:ext cx="5326380" cy="794385"/>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p:cNvPicPr>
            <a:picLocks noChangeAspect="1" noChangeArrowheads="1"/>
          </p:cNvPicPr>
          <p:nvPr/>
        </p:nvPicPr>
        <p:blipFill>
          <a:blip r:embed="rId2"/>
          <a:srcRect/>
          <a:stretch>
            <a:fillRect/>
          </a:stretch>
        </p:blipFill>
        <p:spPr bwMode="auto">
          <a:xfrm>
            <a:off x="214282" y="315641"/>
            <a:ext cx="1062228" cy="336804"/>
          </a:xfrm>
          <a:prstGeom prst="rect">
            <a:avLst/>
          </a:prstGeom>
          <a:noFill/>
          <a:ln w="9525">
            <a:noFill/>
            <a:miter lim="800000"/>
            <a:headEnd/>
            <a:tailEnd/>
          </a:ln>
          <a:effectLst/>
        </p:spPr>
      </p:pic>
      <p:pic>
        <p:nvPicPr>
          <p:cNvPr id="1035" name="Picture 11"/>
          <p:cNvPicPr>
            <a:picLocks noChangeAspect="1" noChangeArrowheads="1"/>
          </p:cNvPicPr>
          <p:nvPr/>
        </p:nvPicPr>
        <p:blipFill>
          <a:blip r:embed="rId3"/>
          <a:srcRect/>
          <a:stretch>
            <a:fillRect/>
          </a:stretch>
        </p:blipFill>
        <p:spPr bwMode="auto">
          <a:xfrm>
            <a:off x="439067" y="4929198"/>
            <a:ext cx="2082736" cy="232029"/>
          </a:xfrm>
          <a:prstGeom prst="rect">
            <a:avLst/>
          </a:prstGeom>
          <a:noFill/>
          <a:ln w="9525">
            <a:noFill/>
            <a:miter lim="800000"/>
            <a:headEnd/>
            <a:tailEnd/>
          </a:ln>
          <a:effectLst/>
        </p:spPr>
      </p:pic>
      <p:pic>
        <p:nvPicPr>
          <p:cNvPr id="1039" name="Picture 15"/>
          <p:cNvPicPr>
            <a:picLocks noChangeAspect="1" noChangeArrowheads="1"/>
          </p:cNvPicPr>
          <p:nvPr/>
        </p:nvPicPr>
        <p:blipFill>
          <a:blip r:embed="rId4"/>
          <a:srcRect/>
          <a:stretch>
            <a:fillRect/>
          </a:stretch>
        </p:blipFill>
        <p:spPr bwMode="auto">
          <a:xfrm>
            <a:off x="548666" y="5194573"/>
            <a:ext cx="7809548" cy="1062990"/>
          </a:xfrm>
          <a:prstGeom prst="rect">
            <a:avLst/>
          </a:prstGeom>
          <a:noFill/>
          <a:ln w="9525">
            <a:noFill/>
            <a:miter lim="800000"/>
            <a:headEnd/>
            <a:tailEnd/>
          </a:ln>
          <a:effectLst/>
        </p:spPr>
      </p:pic>
      <p:pic>
        <p:nvPicPr>
          <p:cNvPr id="1041" name="Picture 17"/>
          <p:cNvPicPr>
            <a:picLocks noChangeAspect="1" noChangeArrowheads="1"/>
          </p:cNvPicPr>
          <p:nvPr/>
        </p:nvPicPr>
        <p:blipFill>
          <a:blip r:embed="rId5"/>
          <a:srcRect/>
          <a:stretch>
            <a:fillRect/>
          </a:stretch>
        </p:blipFill>
        <p:spPr bwMode="auto">
          <a:xfrm>
            <a:off x="214282" y="795321"/>
            <a:ext cx="4005262" cy="1679448"/>
          </a:xfrm>
          <a:prstGeom prst="rect">
            <a:avLst/>
          </a:prstGeom>
          <a:noFill/>
          <a:ln w="9525">
            <a:noFill/>
            <a:miter lim="800000"/>
            <a:headEnd/>
            <a:tailEnd/>
          </a:ln>
          <a:effectLst/>
        </p:spPr>
      </p:pic>
      <p:pic>
        <p:nvPicPr>
          <p:cNvPr id="1042" name="Picture 18"/>
          <p:cNvPicPr>
            <a:picLocks noChangeAspect="1" noChangeArrowheads="1"/>
          </p:cNvPicPr>
          <p:nvPr/>
        </p:nvPicPr>
        <p:blipFill>
          <a:blip r:embed="rId6"/>
          <a:srcRect/>
          <a:stretch>
            <a:fillRect/>
          </a:stretch>
        </p:blipFill>
        <p:spPr bwMode="auto">
          <a:xfrm>
            <a:off x="4714144" y="152379"/>
            <a:ext cx="4287012" cy="2253996"/>
          </a:xfrm>
          <a:prstGeom prst="rect">
            <a:avLst/>
          </a:prstGeom>
          <a:noFill/>
          <a:ln w="9525">
            <a:noFill/>
            <a:miter lim="800000"/>
            <a:headEnd/>
            <a:tailEnd/>
          </a:ln>
          <a:effectLst/>
        </p:spPr>
      </p:pic>
      <p:pic>
        <p:nvPicPr>
          <p:cNvPr id="1043" name="Picture 19"/>
          <p:cNvPicPr>
            <a:picLocks noChangeAspect="1" noChangeArrowheads="1"/>
          </p:cNvPicPr>
          <p:nvPr/>
        </p:nvPicPr>
        <p:blipFill>
          <a:blip r:embed="rId7"/>
          <a:srcRect/>
          <a:stretch>
            <a:fillRect/>
          </a:stretch>
        </p:blipFill>
        <p:spPr bwMode="auto">
          <a:xfrm>
            <a:off x="4000496" y="152379"/>
            <a:ext cx="447484" cy="232029"/>
          </a:xfrm>
          <a:prstGeom prst="rect">
            <a:avLst/>
          </a:prstGeom>
          <a:noFill/>
          <a:ln w="9525">
            <a:noFill/>
            <a:miter lim="800000"/>
            <a:headEnd/>
            <a:tailEnd/>
          </a:ln>
          <a:effectLst/>
        </p:spPr>
      </p:pic>
      <p:pic>
        <p:nvPicPr>
          <p:cNvPr id="1044" name="Picture 20"/>
          <p:cNvPicPr>
            <a:picLocks noChangeAspect="1" noChangeArrowheads="1"/>
          </p:cNvPicPr>
          <p:nvPr/>
        </p:nvPicPr>
        <p:blipFill>
          <a:blip r:embed="rId8"/>
          <a:srcRect/>
          <a:stretch>
            <a:fillRect/>
          </a:stretch>
        </p:blipFill>
        <p:spPr bwMode="auto">
          <a:xfrm>
            <a:off x="3286116" y="2571744"/>
            <a:ext cx="2425256" cy="276225"/>
          </a:xfrm>
          <a:prstGeom prst="rect">
            <a:avLst/>
          </a:prstGeom>
          <a:noFill/>
          <a:ln w="9525">
            <a:noFill/>
            <a:miter lim="800000"/>
            <a:headEnd/>
            <a:tailEnd/>
          </a:ln>
          <a:effectLst/>
        </p:spPr>
      </p:pic>
      <p:pic>
        <p:nvPicPr>
          <p:cNvPr id="1045" name="Picture 21"/>
          <p:cNvPicPr>
            <a:picLocks noChangeAspect="1" noChangeArrowheads="1"/>
          </p:cNvPicPr>
          <p:nvPr/>
        </p:nvPicPr>
        <p:blipFill>
          <a:blip r:embed="rId9"/>
          <a:srcRect/>
          <a:stretch>
            <a:fillRect/>
          </a:stretch>
        </p:blipFill>
        <p:spPr bwMode="auto">
          <a:xfrm>
            <a:off x="428596" y="2857496"/>
            <a:ext cx="2513648" cy="1767840"/>
          </a:xfrm>
          <a:prstGeom prst="rect">
            <a:avLst/>
          </a:prstGeom>
          <a:noFill/>
          <a:ln w="9525">
            <a:noFill/>
            <a:miter lim="800000"/>
            <a:headEnd/>
            <a:tailEnd/>
          </a:ln>
          <a:effectLst/>
        </p:spPr>
      </p:pic>
      <p:pic>
        <p:nvPicPr>
          <p:cNvPr id="1046" name="Picture 22"/>
          <p:cNvPicPr>
            <a:picLocks noChangeAspect="1" noChangeArrowheads="1"/>
          </p:cNvPicPr>
          <p:nvPr/>
        </p:nvPicPr>
        <p:blipFill>
          <a:blip r:embed="rId10"/>
          <a:srcRect/>
          <a:stretch>
            <a:fillRect/>
          </a:stretch>
        </p:blipFill>
        <p:spPr bwMode="auto">
          <a:xfrm>
            <a:off x="3286116" y="3000372"/>
            <a:ext cx="5695760" cy="254127"/>
          </a:xfrm>
          <a:prstGeom prst="rect">
            <a:avLst/>
          </a:prstGeom>
          <a:noFill/>
          <a:ln w="9525">
            <a:noFill/>
            <a:miter lim="800000"/>
            <a:headEnd/>
            <a:tailEnd/>
          </a:ln>
          <a:effectLst/>
        </p:spPr>
      </p:pic>
      <p:pic>
        <p:nvPicPr>
          <p:cNvPr id="1047" name="Picture 23"/>
          <p:cNvPicPr>
            <a:picLocks noChangeAspect="1" noChangeArrowheads="1"/>
          </p:cNvPicPr>
          <p:nvPr/>
        </p:nvPicPr>
        <p:blipFill>
          <a:blip r:embed="rId11"/>
          <a:srcRect/>
          <a:stretch>
            <a:fillRect/>
          </a:stretch>
        </p:blipFill>
        <p:spPr bwMode="auto">
          <a:xfrm>
            <a:off x="3857620" y="4143380"/>
            <a:ext cx="4298061" cy="237553"/>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2374265" y="43180"/>
            <a:ext cx="4269740" cy="6576695"/>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58" y="214290"/>
            <a:ext cx="1160895" cy="369332"/>
          </a:xfrm>
          <a:prstGeom prst="rect">
            <a:avLst/>
          </a:prstGeom>
        </p:spPr>
        <p:txBody>
          <a:bodyPr wrap="none">
            <a:spAutoFit/>
          </a:bodyPr>
          <a:lstStyle/>
          <a:p>
            <a:r>
              <a:rPr lang="zh-CN" altLang="en-US" dirty="0"/>
              <a:t>三． 块名</a:t>
            </a:r>
          </a:p>
        </p:txBody>
      </p:sp>
      <p:sp>
        <p:nvSpPr>
          <p:cNvPr id="5" name="矩形 4"/>
          <p:cNvSpPr/>
          <p:nvPr/>
        </p:nvSpPr>
        <p:spPr>
          <a:xfrm>
            <a:off x="642910" y="642918"/>
            <a:ext cx="8072494" cy="646331"/>
          </a:xfrm>
          <a:prstGeom prst="rect">
            <a:avLst/>
          </a:prstGeom>
        </p:spPr>
        <p:txBody>
          <a:bodyPr wrap="square">
            <a:spAutoFit/>
          </a:bodyPr>
          <a:lstStyle/>
          <a:p>
            <a:r>
              <a:rPr lang="zh-CN" altLang="en-US" dirty="0">
                <a:latin typeface="+mn-ea"/>
              </a:rPr>
              <a:t>      在</a:t>
            </a:r>
            <a:r>
              <a:rPr lang="en-US" altLang="zh-CN" dirty="0" err="1">
                <a:latin typeface="+mn-ea"/>
              </a:rPr>
              <a:t>VerilgHDL</a:t>
            </a:r>
            <a:r>
              <a:rPr lang="zh-CN" altLang="en-US" dirty="0">
                <a:latin typeface="+mn-ea"/>
              </a:rPr>
              <a:t>语言中，可以给每个块取一个名字，只需将名字加在关键词</a:t>
            </a:r>
            <a:r>
              <a:rPr lang="en-US" altLang="zh-CN" dirty="0">
                <a:latin typeface="+mn-ea"/>
              </a:rPr>
              <a:t>begin</a:t>
            </a:r>
            <a:r>
              <a:rPr lang="zh-CN" altLang="en-US" dirty="0">
                <a:latin typeface="+mn-ea"/>
              </a:rPr>
              <a:t>或</a:t>
            </a:r>
            <a:r>
              <a:rPr lang="en-US" altLang="zh-CN" dirty="0">
                <a:latin typeface="+mn-ea"/>
              </a:rPr>
              <a:t>fork</a:t>
            </a:r>
            <a:r>
              <a:rPr lang="zh-CN" altLang="en-US" dirty="0">
                <a:latin typeface="+mn-ea"/>
              </a:rPr>
              <a:t>后面即可。</a:t>
            </a:r>
          </a:p>
        </p:txBody>
      </p:sp>
      <p:sp>
        <p:nvSpPr>
          <p:cNvPr id="6" name="矩形 5"/>
          <p:cNvSpPr/>
          <p:nvPr/>
        </p:nvSpPr>
        <p:spPr>
          <a:xfrm>
            <a:off x="1428728" y="1299977"/>
            <a:ext cx="1863011" cy="369332"/>
          </a:xfrm>
          <a:prstGeom prst="rect">
            <a:avLst/>
          </a:prstGeom>
        </p:spPr>
        <p:txBody>
          <a:bodyPr wrap="none">
            <a:spAutoFit/>
          </a:bodyPr>
          <a:lstStyle/>
          <a:p>
            <a:r>
              <a:rPr lang="zh-CN" altLang="en-US" dirty="0"/>
              <a:t>原因有以下几点</a:t>
            </a:r>
            <a:r>
              <a:rPr lang="en-US" altLang="zh-CN" dirty="0"/>
              <a:t>:</a:t>
            </a:r>
            <a:endParaRPr lang="zh-CN" altLang="en-US" dirty="0"/>
          </a:p>
        </p:txBody>
      </p:sp>
      <p:sp>
        <p:nvSpPr>
          <p:cNvPr id="7" name="矩形 6"/>
          <p:cNvSpPr/>
          <p:nvPr/>
        </p:nvSpPr>
        <p:spPr>
          <a:xfrm>
            <a:off x="928662" y="1585729"/>
            <a:ext cx="7500990" cy="1200329"/>
          </a:xfrm>
          <a:prstGeom prst="rect">
            <a:avLst/>
          </a:prstGeom>
        </p:spPr>
        <p:txBody>
          <a:bodyPr wrap="square">
            <a:spAutoFit/>
          </a:bodyPr>
          <a:lstStyle/>
          <a:p>
            <a:pPr marL="342900" indent="-342900">
              <a:buAutoNum type="arabicParenR"/>
            </a:pPr>
            <a:r>
              <a:rPr lang="zh-CN" altLang="en-US" dirty="0"/>
              <a:t>可以在块内定义局部变量，即只在块内使用的变量。 </a:t>
            </a:r>
            <a:endParaRPr lang="en-US" altLang="zh-CN" dirty="0"/>
          </a:p>
          <a:p>
            <a:pPr marL="342900" indent="-342900">
              <a:buAutoNum type="arabicParenR"/>
            </a:pPr>
            <a:r>
              <a:rPr lang="zh-CN" altLang="en-US" dirty="0"/>
              <a:t>可以允许块被其它语句调用，如被</a:t>
            </a:r>
            <a:r>
              <a:rPr lang="en-US" altLang="zh-CN" dirty="0"/>
              <a:t>disable</a:t>
            </a:r>
            <a:r>
              <a:rPr lang="zh-CN" altLang="en-US" dirty="0"/>
              <a:t>语句。 </a:t>
            </a:r>
            <a:endParaRPr lang="en-US" altLang="zh-CN" dirty="0"/>
          </a:p>
          <a:p>
            <a:pPr marL="342900" indent="-342900">
              <a:buAutoNum type="arabicParenR"/>
            </a:pPr>
            <a:r>
              <a:rPr lang="en-US" altLang="zh-CN" dirty="0"/>
              <a:t> </a:t>
            </a:r>
            <a:r>
              <a:rPr lang="zh-CN" altLang="en-US" dirty="0"/>
              <a:t>在</a:t>
            </a:r>
            <a:r>
              <a:rPr lang="en-US" altLang="zh-CN" dirty="0" err="1"/>
              <a:t>Verilog</a:t>
            </a:r>
            <a:r>
              <a:rPr lang="zh-CN" altLang="en-US" dirty="0"/>
              <a:t>语言里，所有的变量都是静态的，即所有的变量都只有一个唯一的存储地址， 因此进入或跳出块并不影响存储在变量内的值。</a:t>
            </a:r>
          </a:p>
        </p:txBody>
      </p:sp>
      <p:sp>
        <p:nvSpPr>
          <p:cNvPr id="8" name="矩形 7"/>
          <p:cNvSpPr/>
          <p:nvPr/>
        </p:nvSpPr>
        <p:spPr>
          <a:xfrm>
            <a:off x="1000100" y="2857496"/>
            <a:ext cx="5857900" cy="369332"/>
          </a:xfrm>
          <a:prstGeom prst="rect">
            <a:avLst/>
          </a:prstGeom>
        </p:spPr>
        <p:txBody>
          <a:bodyPr wrap="square">
            <a:spAutoFit/>
          </a:bodyPr>
          <a:lstStyle/>
          <a:p>
            <a:r>
              <a:rPr lang="zh-CN" altLang="en-US" dirty="0"/>
              <a:t>块名就提供了一个在任何仿真时刻确认变量值的方法。 </a:t>
            </a:r>
          </a:p>
        </p:txBody>
      </p:sp>
      <p:sp>
        <p:nvSpPr>
          <p:cNvPr id="9" name="矩形 8"/>
          <p:cNvSpPr/>
          <p:nvPr/>
        </p:nvSpPr>
        <p:spPr>
          <a:xfrm>
            <a:off x="285720" y="3357562"/>
            <a:ext cx="2656496" cy="369332"/>
          </a:xfrm>
          <a:prstGeom prst="rect">
            <a:avLst/>
          </a:prstGeom>
        </p:spPr>
        <p:txBody>
          <a:bodyPr wrap="none">
            <a:spAutoFit/>
          </a:bodyPr>
          <a:lstStyle/>
          <a:p>
            <a:r>
              <a:rPr lang="zh-CN" altLang="en-US" dirty="0"/>
              <a:t>四</a:t>
            </a:r>
            <a:r>
              <a:rPr lang="en-US" altLang="zh-CN" dirty="0"/>
              <a:t>. </a:t>
            </a:r>
            <a:r>
              <a:rPr lang="zh-CN" altLang="en-US" dirty="0"/>
              <a:t>起始时间和结束时间 </a:t>
            </a:r>
          </a:p>
        </p:txBody>
      </p:sp>
      <p:sp>
        <p:nvSpPr>
          <p:cNvPr id="10" name="矩形 9"/>
          <p:cNvSpPr/>
          <p:nvPr/>
        </p:nvSpPr>
        <p:spPr>
          <a:xfrm>
            <a:off x="785786" y="3929066"/>
            <a:ext cx="6429420" cy="369332"/>
          </a:xfrm>
          <a:prstGeom prst="rect">
            <a:avLst/>
          </a:prstGeom>
        </p:spPr>
        <p:txBody>
          <a:bodyPr wrap="square">
            <a:spAutoFit/>
          </a:bodyPr>
          <a:lstStyle/>
          <a:p>
            <a:r>
              <a:rPr lang="zh-CN" altLang="en-US" dirty="0"/>
              <a:t>在并行块和顺序块中都有一个起始时间和结束时间的概念。</a:t>
            </a:r>
          </a:p>
        </p:txBody>
      </p:sp>
      <p:sp>
        <p:nvSpPr>
          <p:cNvPr id="11" name="矩形 10"/>
          <p:cNvSpPr/>
          <p:nvPr/>
        </p:nvSpPr>
        <p:spPr>
          <a:xfrm>
            <a:off x="428596" y="4429132"/>
            <a:ext cx="8286808" cy="646331"/>
          </a:xfrm>
          <a:prstGeom prst="rect">
            <a:avLst/>
          </a:prstGeom>
        </p:spPr>
        <p:txBody>
          <a:bodyPr wrap="square">
            <a:spAutoFit/>
          </a:bodyPr>
          <a:lstStyle/>
          <a:p>
            <a:r>
              <a:rPr lang="zh-CN" altLang="en-US" dirty="0"/>
              <a:t>         对于顺序块，起始时间是第一条语句开始被执行的时间，结束时间是最后一条语句执行完的时间。</a:t>
            </a:r>
          </a:p>
        </p:txBody>
      </p:sp>
      <p:sp>
        <p:nvSpPr>
          <p:cNvPr id="12" name="矩形 11"/>
          <p:cNvSpPr/>
          <p:nvPr/>
        </p:nvSpPr>
        <p:spPr>
          <a:xfrm>
            <a:off x="428596" y="5143512"/>
            <a:ext cx="8143932" cy="646331"/>
          </a:xfrm>
          <a:prstGeom prst="rect">
            <a:avLst/>
          </a:prstGeom>
        </p:spPr>
        <p:txBody>
          <a:bodyPr wrap="square">
            <a:spAutoFit/>
          </a:bodyPr>
          <a:lstStyle/>
          <a:p>
            <a:r>
              <a:rPr lang="zh-CN" altLang="en-US" dirty="0"/>
              <a:t>          对于并行块来说，起始时间对于块内所有的语句是相同的，即程序流程控制进入该块的时间，其结束时间是按时间排序在最后的语句执行 完的时间。</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585788" y="604838"/>
            <a:ext cx="7972425" cy="564832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a:stretch>
            <a:fillRect/>
          </a:stretch>
        </p:blipFill>
        <p:spPr bwMode="auto">
          <a:xfrm>
            <a:off x="623888" y="1333500"/>
            <a:ext cx="7896225" cy="419100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srcRect/>
          <a:stretch>
            <a:fillRect/>
          </a:stretch>
        </p:blipFill>
        <p:spPr bwMode="auto">
          <a:xfrm>
            <a:off x="671513" y="1023938"/>
            <a:ext cx="7800975" cy="4810125"/>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srcRect/>
          <a:stretch>
            <a:fillRect/>
          </a:stretch>
        </p:blipFill>
        <p:spPr bwMode="auto">
          <a:xfrm>
            <a:off x="671513" y="881063"/>
            <a:ext cx="7800975" cy="5095875"/>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srcRect/>
          <a:stretch>
            <a:fillRect/>
          </a:stretch>
        </p:blipFill>
        <p:spPr bwMode="auto">
          <a:xfrm>
            <a:off x="590550" y="1428750"/>
            <a:ext cx="7962900" cy="4000500"/>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srcRect/>
          <a:stretch>
            <a:fillRect/>
          </a:stretch>
        </p:blipFill>
        <p:spPr bwMode="auto">
          <a:xfrm>
            <a:off x="733425" y="904875"/>
            <a:ext cx="7677150" cy="5048250"/>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0034" y="357166"/>
            <a:ext cx="4108817" cy="369332"/>
          </a:xfrm>
          <a:prstGeom prst="rect">
            <a:avLst/>
          </a:prstGeom>
        </p:spPr>
        <p:txBody>
          <a:bodyPr wrap="none">
            <a:spAutoFit/>
          </a:bodyPr>
          <a:lstStyle/>
          <a:p>
            <a:r>
              <a:rPr lang="zh-CN" altLang="en-US" dirty="0"/>
              <a:t>非阻塞赋值方式和阻塞赋值方式的区别</a:t>
            </a:r>
          </a:p>
        </p:txBody>
      </p:sp>
      <p:sp>
        <p:nvSpPr>
          <p:cNvPr id="5" name="矩形 4"/>
          <p:cNvSpPr/>
          <p:nvPr/>
        </p:nvSpPr>
        <p:spPr>
          <a:xfrm>
            <a:off x="642910" y="785794"/>
            <a:ext cx="8072494" cy="369332"/>
          </a:xfrm>
          <a:prstGeom prst="rect">
            <a:avLst/>
          </a:prstGeom>
        </p:spPr>
        <p:txBody>
          <a:bodyPr wrap="square">
            <a:spAutoFit/>
          </a:bodyPr>
          <a:lstStyle/>
          <a:p>
            <a:r>
              <a:rPr lang="zh-CN" altLang="en-US" dirty="0">
                <a:latin typeface="+mj-ea"/>
                <a:ea typeface="+mj-ea"/>
              </a:rPr>
              <a:t>以</a:t>
            </a:r>
            <a:r>
              <a:rPr lang="en-US" dirty="0">
                <a:latin typeface="+mj-ea"/>
                <a:ea typeface="+mj-ea"/>
              </a:rPr>
              <a:t>“always”</a:t>
            </a:r>
            <a:r>
              <a:rPr lang="zh-CN" altLang="en-US" dirty="0">
                <a:latin typeface="+mj-ea"/>
                <a:ea typeface="+mj-ea"/>
              </a:rPr>
              <a:t>模块内的</a:t>
            </a:r>
            <a:r>
              <a:rPr lang="en-US" dirty="0" err="1">
                <a:latin typeface="+mj-ea"/>
                <a:ea typeface="+mj-ea"/>
              </a:rPr>
              <a:t>reg</a:t>
            </a:r>
            <a:r>
              <a:rPr lang="zh-CN" altLang="en-US" dirty="0">
                <a:latin typeface="+mj-ea"/>
                <a:ea typeface="+mj-ea"/>
              </a:rPr>
              <a:t>型信号分别采用非阻塞和阻塞方式赋值为例进行分分析</a:t>
            </a:r>
          </a:p>
        </p:txBody>
      </p:sp>
      <p:sp>
        <p:nvSpPr>
          <p:cNvPr id="6" name="矩形 5"/>
          <p:cNvSpPr/>
          <p:nvPr/>
        </p:nvSpPr>
        <p:spPr>
          <a:xfrm>
            <a:off x="571472" y="1214422"/>
            <a:ext cx="2492990" cy="369332"/>
          </a:xfrm>
          <a:prstGeom prst="rect">
            <a:avLst/>
          </a:prstGeom>
        </p:spPr>
        <p:txBody>
          <a:bodyPr wrap="none">
            <a:spAutoFit/>
          </a:bodyPr>
          <a:lstStyle/>
          <a:p>
            <a:r>
              <a:rPr lang="zh-CN" altLang="en-US" dirty="0"/>
              <a:t>非阻塞赋值方式举例：</a:t>
            </a:r>
          </a:p>
        </p:txBody>
      </p:sp>
      <p:pic>
        <p:nvPicPr>
          <p:cNvPr id="2050" name="Picture 2"/>
          <p:cNvPicPr>
            <a:picLocks noChangeAspect="1" noChangeArrowheads="1"/>
          </p:cNvPicPr>
          <p:nvPr/>
        </p:nvPicPr>
        <p:blipFill>
          <a:blip r:embed="rId2"/>
          <a:srcRect/>
          <a:stretch>
            <a:fillRect/>
          </a:stretch>
        </p:blipFill>
        <p:spPr bwMode="auto">
          <a:xfrm>
            <a:off x="1357290" y="1571612"/>
            <a:ext cx="2817495" cy="1567434"/>
          </a:xfrm>
          <a:prstGeom prst="rect">
            <a:avLst/>
          </a:prstGeom>
          <a:noFill/>
          <a:ln w="9525">
            <a:noFill/>
            <a:miter lim="800000"/>
            <a:headEnd/>
            <a:tailEnd/>
          </a:ln>
          <a:effectLst/>
        </p:spPr>
      </p:pic>
      <p:sp>
        <p:nvSpPr>
          <p:cNvPr id="9" name="矩形 8"/>
          <p:cNvSpPr/>
          <p:nvPr/>
        </p:nvSpPr>
        <p:spPr>
          <a:xfrm>
            <a:off x="3428992" y="2143116"/>
            <a:ext cx="5857916" cy="369332"/>
          </a:xfrm>
          <a:prstGeom prst="rect">
            <a:avLst/>
          </a:prstGeom>
        </p:spPr>
        <p:txBody>
          <a:bodyPr wrap="square">
            <a:spAutoFit/>
          </a:bodyPr>
          <a:lstStyle/>
          <a:p>
            <a:r>
              <a:rPr lang="en-US" altLang="zh-CN" dirty="0"/>
              <a:t>//</a:t>
            </a:r>
            <a:r>
              <a:rPr lang="zh-CN" altLang="en-US" dirty="0"/>
              <a:t>这时赋值并不执行，</a:t>
            </a:r>
            <a:r>
              <a:rPr lang="en-US" altLang="zh-CN" dirty="0"/>
              <a:t>b</a:t>
            </a:r>
            <a:r>
              <a:rPr lang="zh-CN" altLang="en-US" dirty="0"/>
              <a:t>不等于</a:t>
            </a:r>
            <a:r>
              <a:rPr lang="en-US" altLang="zh-CN" dirty="0"/>
              <a:t>a</a:t>
            </a:r>
            <a:r>
              <a:rPr lang="zh-CN" altLang="en-US" dirty="0"/>
              <a:t>，而是保持原来的值。</a:t>
            </a:r>
          </a:p>
        </p:txBody>
      </p:sp>
      <p:sp>
        <p:nvSpPr>
          <p:cNvPr id="11" name="矩形 10"/>
          <p:cNvSpPr/>
          <p:nvPr/>
        </p:nvSpPr>
        <p:spPr>
          <a:xfrm>
            <a:off x="3500430" y="2786058"/>
            <a:ext cx="4756238" cy="369332"/>
          </a:xfrm>
          <a:prstGeom prst="rect">
            <a:avLst/>
          </a:prstGeom>
        </p:spPr>
        <p:txBody>
          <a:bodyPr wrap="none">
            <a:spAutoFit/>
          </a:bodyPr>
          <a:lstStyle/>
          <a:p>
            <a:r>
              <a:rPr lang="en-US" dirty="0"/>
              <a:t>//“always”</a:t>
            </a:r>
            <a:r>
              <a:rPr lang="zh-CN" altLang="en-US" dirty="0"/>
              <a:t>块结束后，这时才将</a:t>
            </a:r>
            <a:r>
              <a:rPr lang="en-US" altLang="zh-CN" dirty="0"/>
              <a:t>a</a:t>
            </a:r>
            <a:r>
              <a:rPr lang="zh-CN" altLang="en-US" dirty="0"/>
              <a:t>赋值</a:t>
            </a:r>
            <a:r>
              <a:rPr lang="en-US" altLang="zh-CN" dirty="0"/>
              <a:t>b</a:t>
            </a:r>
            <a:r>
              <a:rPr lang="zh-CN" altLang="en-US" dirty="0"/>
              <a:t>，即</a:t>
            </a:r>
            <a:r>
              <a:rPr lang="en-US" altLang="zh-CN" dirty="0"/>
              <a:t>b=a</a:t>
            </a:r>
            <a:endParaRPr lang="zh-CN" altLang="en-US" dirty="0"/>
          </a:p>
        </p:txBody>
      </p:sp>
      <p:pic>
        <p:nvPicPr>
          <p:cNvPr id="2051" name="Picture 3"/>
          <p:cNvPicPr>
            <a:picLocks noChangeAspect="1" noChangeArrowheads="1"/>
          </p:cNvPicPr>
          <p:nvPr/>
        </p:nvPicPr>
        <p:blipFill>
          <a:blip r:embed="rId3"/>
          <a:srcRect/>
          <a:stretch>
            <a:fillRect/>
          </a:stretch>
        </p:blipFill>
        <p:spPr bwMode="auto">
          <a:xfrm>
            <a:off x="1714480" y="3857628"/>
            <a:ext cx="5594985" cy="2537460"/>
          </a:xfrm>
          <a:prstGeom prst="rect">
            <a:avLst/>
          </a:prstGeom>
          <a:noFill/>
          <a:ln w="9525">
            <a:noFill/>
            <a:miter lim="800000"/>
            <a:headEnd/>
            <a:tailEnd/>
          </a:ln>
          <a:effectLst/>
        </p:spPr>
      </p:pic>
      <p:sp>
        <p:nvSpPr>
          <p:cNvPr id="14" name="矩形 13"/>
          <p:cNvSpPr/>
          <p:nvPr/>
        </p:nvSpPr>
        <p:spPr>
          <a:xfrm>
            <a:off x="428596" y="3429000"/>
            <a:ext cx="7343485" cy="369332"/>
          </a:xfrm>
          <a:prstGeom prst="rect">
            <a:avLst/>
          </a:prstGeom>
        </p:spPr>
        <p:txBody>
          <a:bodyPr wrap="none">
            <a:spAutoFit/>
          </a:bodyPr>
          <a:lstStyle/>
          <a:p>
            <a:r>
              <a:rPr lang="zh-CN" altLang="en-US" dirty="0"/>
              <a:t>上例用了非阻塞赋值方式的</a:t>
            </a:r>
            <a:r>
              <a:rPr lang="en-US" dirty="0"/>
              <a:t>“always”</a:t>
            </a:r>
            <a:r>
              <a:rPr lang="zh-CN" altLang="en-US" dirty="0"/>
              <a:t>块实际描述的电路功能如下图所示</a:t>
            </a:r>
            <a:r>
              <a:rPr lang="en-US" altLang="zh-CN" dirty="0"/>
              <a:t>: </a:t>
            </a:r>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0034" y="214290"/>
            <a:ext cx="2262158" cy="369332"/>
          </a:xfrm>
          <a:prstGeom prst="rect">
            <a:avLst/>
          </a:prstGeom>
        </p:spPr>
        <p:txBody>
          <a:bodyPr wrap="none">
            <a:spAutoFit/>
          </a:bodyPr>
          <a:lstStyle/>
          <a:p>
            <a:r>
              <a:rPr lang="zh-CN" altLang="en-US" dirty="0"/>
              <a:t>阻塞赋值方式举例：</a:t>
            </a:r>
          </a:p>
        </p:txBody>
      </p:sp>
      <p:pic>
        <p:nvPicPr>
          <p:cNvPr id="3074" name="Picture 2"/>
          <p:cNvPicPr>
            <a:picLocks noChangeAspect="1" noChangeArrowheads="1"/>
          </p:cNvPicPr>
          <p:nvPr/>
        </p:nvPicPr>
        <p:blipFill>
          <a:blip r:embed="rId2"/>
          <a:srcRect/>
          <a:stretch>
            <a:fillRect/>
          </a:stretch>
        </p:blipFill>
        <p:spPr bwMode="auto">
          <a:xfrm>
            <a:off x="785786" y="785794"/>
            <a:ext cx="2642616" cy="1515618"/>
          </a:xfrm>
          <a:prstGeom prst="rect">
            <a:avLst/>
          </a:prstGeom>
          <a:noFill/>
          <a:ln w="9525">
            <a:noFill/>
            <a:miter lim="800000"/>
            <a:headEnd/>
            <a:tailEnd/>
          </a:ln>
          <a:effectLst/>
        </p:spPr>
      </p:pic>
      <p:sp>
        <p:nvSpPr>
          <p:cNvPr id="6" name="矩形 5"/>
          <p:cNvSpPr/>
          <p:nvPr/>
        </p:nvSpPr>
        <p:spPr>
          <a:xfrm>
            <a:off x="2643174" y="1345156"/>
            <a:ext cx="4572000" cy="369332"/>
          </a:xfrm>
          <a:prstGeom prst="rect">
            <a:avLst/>
          </a:prstGeom>
        </p:spPr>
        <p:txBody>
          <a:bodyPr>
            <a:spAutoFit/>
          </a:bodyPr>
          <a:lstStyle/>
          <a:p>
            <a:r>
              <a:rPr lang="en-US" altLang="zh-CN" dirty="0"/>
              <a:t>//</a:t>
            </a:r>
            <a:r>
              <a:rPr lang="zh-CN" altLang="en-US" dirty="0"/>
              <a:t>赋值即刻执行，</a:t>
            </a:r>
            <a:r>
              <a:rPr lang="en-US" altLang="zh-CN" dirty="0"/>
              <a:t>b</a:t>
            </a:r>
            <a:r>
              <a:rPr lang="zh-CN" altLang="en-US" dirty="0"/>
              <a:t>等于</a:t>
            </a:r>
            <a:r>
              <a:rPr lang="en-US" altLang="zh-CN" dirty="0"/>
              <a:t>a</a:t>
            </a:r>
            <a:endParaRPr lang="zh-CN" altLang="en-US" dirty="0"/>
          </a:p>
        </p:txBody>
      </p:sp>
      <p:sp>
        <p:nvSpPr>
          <p:cNvPr id="7" name="矩形 6"/>
          <p:cNvSpPr/>
          <p:nvPr/>
        </p:nvSpPr>
        <p:spPr>
          <a:xfrm>
            <a:off x="2643206" y="1643050"/>
            <a:ext cx="4572000" cy="369332"/>
          </a:xfrm>
          <a:prstGeom prst="rect">
            <a:avLst/>
          </a:prstGeom>
        </p:spPr>
        <p:txBody>
          <a:bodyPr>
            <a:spAutoFit/>
          </a:bodyPr>
          <a:lstStyle/>
          <a:p>
            <a:r>
              <a:rPr lang="en-US" altLang="zh-CN" dirty="0"/>
              <a:t>//</a:t>
            </a:r>
            <a:r>
              <a:rPr lang="zh-CN" altLang="en-US" dirty="0"/>
              <a:t>赋值即刻执行，</a:t>
            </a:r>
            <a:r>
              <a:rPr lang="en-US" altLang="zh-CN" dirty="0"/>
              <a:t>c </a:t>
            </a:r>
            <a:r>
              <a:rPr lang="zh-CN" altLang="en-US" dirty="0"/>
              <a:t>等于</a:t>
            </a:r>
            <a:r>
              <a:rPr lang="en-US" altLang="zh-CN" dirty="0"/>
              <a:t>b</a:t>
            </a:r>
            <a:r>
              <a:rPr lang="zh-CN" altLang="en-US" dirty="0"/>
              <a:t>的值</a:t>
            </a:r>
            <a:r>
              <a:rPr lang="en-US" altLang="zh-CN" dirty="0"/>
              <a:t>(</a:t>
            </a:r>
            <a:r>
              <a:rPr lang="zh-CN" altLang="en-US" dirty="0"/>
              <a:t>即等于</a:t>
            </a:r>
            <a:r>
              <a:rPr lang="en-US" altLang="zh-CN" dirty="0"/>
              <a:t>a)</a:t>
            </a:r>
            <a:endParaRPr lang="zh-CN" altLang="en-US" dirty="0"/>
          </a:p>
        </p:txBody>
      </p:sp>
      <p:sp>
        <p:nvSpPr>
          <p:cNvPr id="8" name="矩形 7"/>
          <p:cNvSpPr/>
          <p:nvPr/>
        </p:nvSpPr>
        <p:spPr>
          <a:xfrm>
            <a:off x="714348" y="2500306"/>
            <a:ext cx="6303970" cy="369332"/>
          </a:xfrm>
          <a:prstGeom prst="rect">
            <a:avLst/>
          </a:prstGeom>
        </p:spPr>
        <p:txBody>
          <a:bodyPr wrap="none">
            <a:spAutoFit/>
          </a:bodyPr>
          <a:lstStyle/>
          <a:p>
            <a:r>
              <a:rPr lang="zh-CN" altLang="en-US" dirty="0"/>
              <a:t>上例用了阻塞赋值方式的</a:t>
            </a:r>
            <a:r>
              <a:rPr lang="en-US" dirty="0"/>
              <a:t>“always”</a:t>
            </a:r>
            <a:r>
              <a:rPr lang="zh-CN" altLang="en-US" dirty="0"/>
              <a:t>块生成的电路图如下所示：</a:t>
            </a:r>
          </a:p>
        </p:txBody>
      </p:sp>
      <p:pic>
        <p:nvPicPr>
          <p:cNvPr id="3075" name="Picture 3"/>
          <p:cNvPicPr>
            <a:picLocks noChangeAspect="1" noChangeArrowheads="1"/>
          </p:cNvPicPr>
          <p:nvPr/>
        </p:nvPicPr>
        <p:blipFill>
          <a:blip r:embed="rId3"/>
          <a:srcRect/>
          <a:stretch>
            <a:fillRect/>
          </a:stretch>
        </p:blipFill>
        <p:spPr bwMode="auto">
          <a:xfrm>
            <a:off x="3000364" y="3214686"/>
            <a:ext cx="3011805" cy="201168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a:stretch>
            <a:fillRect/>
          </a:stretch>
        </p:blipFill>
        <p:spPr bwMode="auto">
          <a:xfrm>
            <a:off x="590550" y="1052513"/>
            <a:ext cx="7962900" cy="4752975"/>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7224" y="142852"/>
            <a:ext cx="2143140" cy="369332"/>
          </a:xfrm>
          <a:prstGeom prst="rect">
            <a:avLst/>
          </a:prstGeom>
          <a:noFill/>
        </p:spPr>
        <p:txBody>
          <a:bodyPr wrap="square" rtlCol="0">
            <a:spAutoFit/>
          </a:bodyPr>
          <a:lstStyle/>
          <a:p>
            <a:r>
              <a:rPr lang="zh-CN" altLang="en-US" dirty="0"/>
              <a:t>二、</a:t>
            </a:r>
            <a:r>
              <a:rPr lang="en-US" altLang="zh-CN" dirty="0"/>
              <a:t>EDA</a:t>
            </a:r>
            <a:r>
              <a:rPr lang="zh-CN" altLang="en-US" dirty="0"/>
              <a:t>软件工具</a:t>
            </a:r>
          </a:p>
        </p:txBody>
      </p:sp>
      <p:pic>
        <p:nvPicPr>
          <p:cNvPr id="4098" name="Picture 2"/>
          <p:cNvPicPr>
            <a:picLocks noChangeAspect="1" noChangeArrowheads="1"/>
          </p:cNvPicPr>
          <p:nvPr/>
        </p:nvPicPr>
        <p:blipFill>
          <a:blip r:embed="rId2"/>
          <a:srcRect/>
          <a:stretch>
            <a:fillRect/>
          </a:stretch>
        </p:blipFill>
        <p:spPr bwMode="auto">
          <a:xfrm>
            <a:off x="1000100" y="500042"/>
            <a:ext cx="2705100" cy="333375"/>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1000100" y="785794"/>
            <a:ext cx="7010400" cy="333375"/>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1071538" y="1142984"/>
            <a:ext cx="6619875" cy="257175"/>
          </a:xfrm>
          <a:prstGeom prst="rect">
            <a:avLst/>
          </a:prstGeom>
          <a:noFill/>
          <a:ln w="9525">
            <a:noFill/>
            <a:miter lim="800000"/>
            <a:headEnd/>
            <a:tailEnd/>
          </a:ln>
          <a:effectLst/>
        </p:spPr>
      </p:pic>
      <p:pic>
        <p:nvPicPr>
          <p:cNvPr id="4101" name="Picture 5"/>
          <p:cNvPicPr>
            <a:picLocks noChangeAspect="1" noChangeArrowheads="1"/>
          </p:cNvPicPr>
          <p:nvPr/>
        </p:nvPicPr>
        <p:blipFill>
          <a:blip r:embed="rId5"/>
          <a:srcRect/>
          <a:stretch>
            <a:fillRect/>
          </a:stretch>
        </p:blipFill>
        <p:spPr bwMode="auto">
          <a:xfrm>
            <a:off x="1000100" y="1571612"/>
            <a:ext cx="1885950" cy="276225"/>
          </a:xfrm>
          <a:prstGeom prst="rect">
            <a:avLst/>
          </a:prstGeom>
          <a:noFill/>
          <a:ln w="9525">
            <a:noFill/>
            <a:miter lim="800000"/>
            <a:headEnd/>
            <a:tailEnd/>
          </a:ln>
          <a:effectLst/>
        </p:spPr>
      </p:pic>
      <p:pic>
        <p:nvPicPr>
          <p:cNvPr id="4102" name="Picture 6"/>
          <p:cNvPicPr>
            <a:picLocks noChangeAspect="1" noChangeArrowheads="1"/>
          </p:cNvPicPr>
          <p:nvPr/>
        </p:nvPicPr>
        <p:blipFill>
          <a:blip r:embed="rId6"/>
          <a:srcRect/>
          <a:stretch>
            <a:fillRect/>
          </a:stretch>
        </p:blipFill>
        <p:spPr bwMode="auto">
          <a:xfrm>
            <a:off x="419100" y="1852608"/>
            <a:ext cx="8305800" cy="933450"/>
          </a:xfrm>
          <a:prstGeom prst="rect">
            <a:avLst/>
          </a:prstGeom>
          <a:noFill/>
          <a:ln w="9525">
            <a:noFill/>
            <a:miter lim="800000"/>
            <a:headEnd/>
            <a:tailEnd/>
          </a:ln>
          <a:effectLst/>
        </p:spPr>
      </p:pic>
      <p:pic>
        <p:nvPicPr>
          <p:cNvPr id="4105" name="Picture 9"/>
          <p:cNvPicPr>
            <a:picLocks noChangeAspect="1" noChangeArrowheads="1"/>
          </p:cNvPicPr>
          <p:nvPr/>
        </p:nvPicPr>
        <p:blipFill>
          <a:blip r:embed="rId7"/>
          <a:srcRect/>
          <a:stretch>
            <a:fillRect/>
          </a:stretch>
        </p:blipFill>
        <p:spPr bwMode="auto">
          <a:xfrm>
            <a:off x="571472" y="3000372"/>
            <a:ext cx="5743575" cy="847725"/>
          </a:xfrm>
          <a:prstGeom prst="rect">
            <a:avLst/>
          </a:prstGeom>
          <a:noFill/>
          <a:ln w="9525">
            <a:noFill/>
            <a:miter lim="800000"/>
            <a:headEnd/>
            <a:tailEnd/>
          </a:ln>
          <a:effectLst/>
        </p:spPr>
      </p:pic>
      <p:pic>
        <p:nvPicPr>
          <p:cNvPr id="4106" name="Picture 10"/>
          <p:cNvPicPr>
            <a:picLocks noChangeAspect="1" noChangeArrowheads="1"/>
          </p:cNvPicPr>
          <p:nvPr/>
        </p:nvPicPr>
        <p:blipFill>
          <a:blip r:embed="rId8"/>
          <a:srcRect/>
          <a:stretch>
            <a:fillRect/>
          </a:stretch>
        </p:blipFill>
        <p:spPr bwMode="auto">
          <a:xfrm>
            <a:off x="1357290" y="3846216"/>
            <a:ext cx="6751320" cy="2583180"/>
          </a:xfrm>
          <a:prstGeom prst="rect">
            <a:avLst/>
          </a:prstGeom>
          <a:noFill/>
          <a:ln w="9525">
            <a:noFill/>
            <a:miter lim="800000"/>
            <a:headEnd/>
            <a:tailEnd/>
          </a:ln>
          <a:effectLst/>
        </p:spPr>
      </p:pic>
      <p:pic>
        <p:nvPicPr>
          <p:cNvPr id="4107" name="Picture 11"/>
          <p:cNvPicPr>
            <a:picLocks noChangeAspect="1" noChangeArrowheads="1"/>
          </p:cNvPicPr>
          <p:nvPr/>
        </p:nvPicPr>
        <p:blipFill>
          <a:blip r:embed="rId9"/>
          <a:srcRect/>
          <a:stretch>
            <a:fillRect/>
          </a:stretch>
        </p:blipFill>
        <p:spPr bwMode="auto">
          <a:xfrm>
            <a:off x="1357290" y="6429396"/>
            <a:ext cx="2324100" cy="304800"/>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00100" y="428604"/>
            <a:ext cx="7643866" cy="646331"/>
          </a:xfrm>
          <a:prstGeom prst="rect">
            <a:avLst/>
          </a:prstGeom>
        </p:spPr>
        <p:txBody>
          <a:bodyPr wrap="square">
            <a:spAutoFit/>
          </a:bodyPr>
          <a:lstStyle/>
          <a:p>
            <a:r>
              <a:rPr lang="en-US" altLang="zh-CN" dirty="0"/>
              <a:t>if</a:t>
            </a:r>
            <a:r>
              <a:rPr lang="zh-CN" altLang="en-US" dirty="0"/>
              <a:t>语句是用来判定所给定的条件是否满足，根据判定的结果（真或假</a:t>
            </a:r>
            <a:r>
              <a:rPr lang="en-US" altLang="zh-CN" dirty="0"/>
              <a:t>)</a:t>
            </a:r>
            <a:r>
              <a:rPr lang="zh-CN" altLang="en-US" dirty="0"/>
              <a:t>决定执行给出的两种操作之一。</a:t>
            </a:r>
          </a:p>
        </p:txBody>
      </p:sp>
      <p:sp>
        <p:nvSpPr>
          <p:cNvPr id="5" name="矩形 4"/>
          <p:cNvSpPr/>
          <p:nvPr/>
        </p:nvSpPr>
        <p:spPr>
          <a:xfrm>
            <a:off x="1071538" y="1071546"/>
            <a:ext cx="6286544" cy="369332"/>
          </a:xfrm>
          <a:prstGeom prst="rect">
            <a:avLst/>
          </a:prstGeom>
        </p:spPr>
        <p:txBody>
          <a:bodyPr wrap="square">
            <a:spAutoFit/>
          </a:bodyPr>
          <a:lstStyle/>
          <a:p>
            <a:r>
              <a:rPr lang="en-US" altLang="zh-CN" dirty="0" err="1">
                <a:solidFill>
                  <a:prstClr val="black"/>
                </a:solidFill>
              </a:rPr>
              <a:t>Verilog</a:t>
            </a:r>
            <a:r>
              <a:rPr lang="en-US" altLang="zh-CN" dirty="0">
                <a:solidFill>
                  <a:prstClr val="black"/>
                </a:solidFill>
              </a:rPr>
              <a:t> HDL</a:t>
            </a:r>
            <a:r>
              <a:rPr lang="zh-CN" altLang="en-US" dirty="0">
                <a:solidFill>
                  <a:prstClr val="black"/>
                </a:solidFill>
              </a:rPr>
              <a:t>语言提供了三种形式的</a:t>
            </a:r>
            <a:r>
              <a:rPr lang="en-US" altLang="zh-CN" dirty="0">
                <a:solidFill>
                  <a:prstClr val="black"/>
                </a:solidFill>
              </a:rPr>
              <a:t>if</a:t>
            </a:r>
            <a:r>
              <a:rPr lang="zh-CN" altLang="en-US" dirty="0">
                <a:solidFill>
                  <a:prstClr val="black"/>
                </a:solidFill>
              </a:rPr>
              <a:t>语句。 </a:t>
            </a:r>
            <a:endParaRPr lang="zh-CN" altLang="en-US" dirty="0"/>
          </a:p>
        </p:txBody>
      </p:sp>
      <p:sp>
        <p:nvSpPr>
          <p:cNvPr id="6" name="矩形 5"/>
          <p:cNvSpPr/>
          <p:nvPr/>
        </p:nvSpPr>
        <p:spPr>
          <a:xfrm>
            <a:off x="1142976" y="1434100"/>
            <a:ext cx="2178802" cy="369332"/>
          </a:xfrm>
          <a:prstGeom prst="rect">
            <a:avLst/>
          </a:prstGeom>
        </p:spPr>
        <p:txBody>
          <a:bodyPr wrap="none">
            <a:spAutoFit/>
          </a:bodyPr>
          <a:lstStyle/>
          <a:p>
            <a:r>
              <a:rPr lang="en-US" dirty="0"/>
              <a:t>(1)  if(</a:t>
            </a:r>
            <a:r>
              <a:rPr lang="zh-CN" altLang="en-US" dirty="0"/>
              <a:t>表达式</a:t>
            </a:r>
            <a:r>
              <a:rPr lang="en-US" altLang="zh-CN" dirty="0"/>
              <a:t>)    </a:t>
            </a:r>
            <a:r>
              <a:rPr lang="zh-CN" altLang="en-US" dirty="0"/>
              <a:t>语句</a:t>
            </a:r>
          </a:p>
        </p:txBody>
      </p:sp>
      <p:sp>
        <p:nvSpPr>
          <p:cNvPr id="7" name="矩形 6"/>
          <p:cNvSpPr/>
          <p:nvPr/>
        </p:nvSpPr>
        <p:spPr>
          <a:xfrm>
            <a:off x="1142976" y="3760493"/>
            <a:ext cx="5643602" cy="1754326"/>
          </a:xfrm>
          <a:prstGeom prst="rect">
            <a:avLst/>
          </a:prstGeom>
        </p:spPr>
        <p:txBody>
          <a:bodyPr wrap="square">
            <a:spAutoFit/>
          </a:bodyPr>
          <a:lstStyle/>
          <a:p>
            <a:r>
              <a:rPr lang="en-US" dirty="0"/>
              <a:t>(3)if(</a:t>
            </a:r>
            <a:r>
              <a:rPr lang="zh-CN" altLang="en-US" dirty="0"/>
              <a:t>表达式</a:t>
            </a:r>
            <a:r>
              <a:rPr lang="en-US" altLang="zh-CN" dirty="0"/>
              <a:t>1) </a:t>
            </a:r>
            <a:r>
              <a:rPr lang="zh-CN" altLang="en-US" dirty="0"/>
              <a:t>语句</a:t>
            </a:r>
            <a:r>
              <a:rPr lang="en-US" altLang="zh-CN" dirty="0"/>
              <a:t>1;</a:t>
            </a:r>
          </a:p>
          <a:p>
            <a:r>
              <a:rPr lang="en-US" altLang="zh-CN" dirty="0"/>
              <a:t>    </a:t>
            </a:r>
            <a:r>
              <a:rPr lang="en-US" dirty="0"/>
              <a:t>else if(</a:t>
            </a:r>
            <a:r>
              <a:rPr lang="zh-CN" altLang="en-US" dirty="0"/>
              <a:t>表达式</a:t>
            </a:r>
            <a:r>
              <a:rPr lang="en-US" altLang="zh-CN" dirty="0"/>
              <a:t>2) </a:t>
            </a:r>
            <a:r>
              <a:rPr lang="zh-CN" altLang="en-US" dirty="0"/>
              <a:t>语句</a:t>
            </a:r>
            <a:r>
              <a:rPr lang="en-US" altLang="zh-CN" dirty="0"/>
              <a:t>2; </a:t>
            </a:r>
          </a:p>
          <a:p>
            <a:r>
              <a:rPr lang="en-US" dirty="0"/>
              <a:t>    else if(</a:t>
            </a:r>
            <a:r>
              <a:rPr lang="zh-CN" altLang="en-US" dirty="0"/>
              <a:t>表达式</a:t>
            </a:r>
            <a:r>
              <a:rPr lang="en-US" altLang="zh-CN" dirty="0"/>
              <a:t>3) </a:t>
            </a:r>
            <a:r>
              <a:rPr lang="zh-CN" altLang="en-US" dirty="0"/>
              <a:t>语句</a:t>
            </a:r>
            <a:r>
              <a:rPr lang="en-US" altLang="zh-CN" dirty="0"/>
              <a:t>3;</a:t>
            </a:r>
          </a:p>
          <a:p>
            <a:r>
              <a:rPr lang="en-US" altLang="zh-CN" dirty="0"/>
              <a:t>     ........ </a:t>
            </a:r>
          </a:p>
          <a:p>
            <a:r>
              <a:rPr lang="en-US" dirty="0"/>
              <a:t>    else if(</a:t>
            </a:r>
            <a:r>
              <a:rPr lang="zh-CN" altLang="en-US" dirty="0"/>
              <a:t>表达式</a:t>
            </a:r>
            <a:r>
              <a:rPr lang="en-US" dirty="0"/>
              <a:t>m) </a:t>
            </a:r>
            <a:r>
              <a:rPr lang="zh-CN" altLang="en-US" dirty="0"/>
              <a:t>语句</a:t>
            </a:r>
            <a:r>
              <a:rPr lang="en-US" dirty="0"/>
              <a:t>m; </a:t>
            </a:r>
          </a:p>
          <a:p>
            <a:r>
              <a:rPr lang="en-US" dirty="0"/>
              <a:t>    else </a:t>
            </a:r>
            <a:r>
              <a:rPr lang="zh-CN" altLang="en-US" dirty="0"/>
              <a:t>语句</a:t>
            </a:r>
            <a:r>
              <a:rPr lang="en-US" dirty="0"/>
              <a:t>n; </a:t>
            </a:r>
            <a:r>
              <a:rPr lang="zh-CN" altLang="en-US" dirty="0"/>
              <a:t>例如</a:t>
            </a:r>
          </a:p>
        </p:txBody>
      </p:sp>
      <p:sp>
        <p:nvSpPr>
          <p:cNvPr id="8" name="矩形 7"/>
          <p:cNvSpPr/>
          <p:nvPr/>
        </p:nvSpPr>
        <p:spPr>
          <a:xfrm>
            <a:off x="1500166" y="1791290"/>
            <a:ext cx="4037037" cy="369332"/>
          </a:xfrm>
          <a:prstGeom prst="rect">
            <a:avLst/>
          </a:prstGeom>
        </p:spPr>
        <p:txBody>
          <a:bodyPr wrap="square">
            <a:spAutoFit/>
          </a:bodyPr>
          <a:lstStyle/>
          <a:p>
            <a:r>
              <a:rPr lang="zh-CN" altLang="en-US" dirty="0">
                <a:solidFill>
                  <a:prstClr val="black"/>
                </a:solidFill>
              </a:rPr>
              <a:t>例如： </a:t>
            </a:r>
            <a:r>
              <a:rPr lang="en-US" dirty="0">
                <a:solidFill>
                  <a:prstClr val="black"/>
                </a:solidFill>
              </a:rPr>
              <a:t>if ( a &gt; b )      out1 &lt;= int1</a:t>
            </a:r>
            <a:endParaRPr lang="zh-CN" altLang="en-US" dirty="0"/>
          </a:p>
        </p:txBody>
      </p:sp>
      <p:sp>
        <p:nvSpPr>
          <p:cNvPr id="9" name="矩形 8"/>
          <p:cNvSpPr/>
          <p:nvPr/>
        </p:nvSpPr>
        <p:spPr>
          <a:xfrm>
            <a:off x="1142976" y="2242789"/>
            <a:ext cx="3500462" cy="646331"/>
          </a:xfrm>
          <a:prstGeom prst="rect">
            <a:avLst/>
          </a:prstGeom>
        </p:spPr>
        <p:txBody>
          <a:bodyPr wrap="square">
            <a:spAutoFit/>
          </a:bodyPr>
          <a:lstStyle/>
          <a:p>
            <a:r>
              <a:rPr lang="en-US" dirty="0">
                <a:solidFill>
                  <a:prstClr val="black"/>
                </a:solidFill>
              </a:rPr>
              <a:t>(2) if(</a:t>
            </a:r>
            <a:r>
              <a:rPr lang="zh-CN" altLang="en-US" dirty="0">
                <a:solidFill>
                  <a:prstClr val="black"/>
                </a:solidFill>
              </a:rPr>
              <a:t>表达式</a:t>
            </a:r>
            <a:r>
              <a:rPr lang="en-US" altLang="zh-CN" dirty="0">
                <a:solidFill>
                  <a:prstClr val="black"/>
                </a:solidFill>
              </a:rPr>
              <a:t>)   </a:t>
            </a:r>
            <a:r>
              <a:rPr lang="zh-CN" altLang="en-US" dirty="0">
                <a:solidFill>
                  <a:prstClr val="black"/>
                </a:solidFill>
              </a:rPr>
              <a:t>语句</a:t>
            </a:r>
            <a:r>
              <a:rPr lang="en-US" altLang="zh-CN" dirty="0">
                <a:solidFill>
                  <a:prstClr val="black"/>
                </a:solidFill>
              </a:rPr>
              <a:t>1 </a:t>
            </a:r>
          </a:p>
          <a:p>
            <a:r>
              <a:rPr lang="en-US" dirty="0">
                <a:solidFill>
                  <a:prstClr val="black"/>
                </a:solidFill>
              </a:rPr>
              <a:t>     else               </a:t>
            </a:r>
            <a:r>
              <a:rPr lang="zh-CN" altLang="en-US" dirty="0">
                <a:solidFill>
                  <a:prstClr val="black"/>
                </a:solidFill>
              </a:rPr>
              <a:t>语句</a:t>
            </a:r>
            <a:r>
              <a:rPr lang="en-US" altLang="zh-CN" dirty="0">
                <a:solidFill>
                  <a:prstClr val="black"/>
                </a:solidFill>
              </a:rPr>
              <a:t>2 </a:t>
            </a:r>
            <a:endParaRPr lang="zh-CN" altLang="en-US" dirty="0"/>
          </a:p>
        </p:txBody>
      </p:sp>
      <p:sp>
        <p:nvSpPr>
          <p:cNvPr id="10" name="矩形 9"/>
          <p:cNvSpPr/>
          <p:nvPr/>
        </p:nvSpPr>
        <p:spPr>
          <a:xfrm>
            <a:off x="1428728" y="2885731"/>
            <a:ext cx="3500462" cy="646331"/>
          </a:xfrm>
          <a:prstGeom prst="rect">
            <a:avLst/>
          </a:prstGeom>
        </p:spPr>
        <p:txBody>
          <a:bodyPr wrap="square">
            <a:spAutoFit/>
          </a:bodyPr>
          <a:lstStyle/>
          <a:p>
            <a:r>
              <a:rPr lang="zh-CN" altLang="en-US" dirty="0">
                <a:solidFill>
                  <a:prstClr val="black"/>
                </a:solidFill>
              </a:rPr>
              <a:t>例如： </a:t>
            </a:r>
            <a:r>
              <a:rPr lang="en-US" dirty="0">
                <a:solidFill>
                  <a:prstClr val="black"/>
                </a:solidFill>
              </a:rPr>
              <a:t>if(a&gt;b)    out1&lt;=int1;</a:t>
            </a:r>
          </a:p>
          <a:p>
            <a:r>
              <a:rPr lang="en-US" dirty="0">
                <a:solidFill>
                  <a:prstClr val="black"/>
                </a:solidFill>
              </a:rPr>
              <a:t>              else         out1&lt;=int2;</a:t>
            </a:r>
            <a:endParaRPr lang="zh-CN" altLang="en-US" dirty="0"/>
          </a:p>
        </p:txBody>
      </p:sp>
      <p:sp>
        <p:nvSpPr>
          <p:cNvPr id="12" name="矩形 11"/>
          <p:cNvSpPr/>
          <p:nvPr/>
        </p:nvSpPr>
        <p:spPr>
          <a:xfrm>
            <a:off x="857224" y="5506066"/>
            <a:ext cx="3643338" cy="923330"/>
          </a:xfrm>
          <a:prstGeom prst="rect">
            <a:avLst/>
          </a:prstGeom>
        </p:spPr>
        <p:txBody>
          <a:bodyPr wrap="square">
            <a:spAutoFit/>
          </a:bodyPr>
          <a:lstStyle/>
          <a:p>
            <a:r>
              <a:rPr lang="zh-CN" altLang="en-US" dirty="0">
                <a:solidFill>
                  <a:prstClr val="black"/>
                </a:solidFill>
              </a:rPr>
              <a:t>例如： </a:t>
            </a:r>
            <a:r>
              <a:rPr lang="en-US" dirty="0">
                <a:solidFill>
                  <a:prstClr val="black"/>
                </a:solidFill>
              </a:rPr>
              <a:t>if(a&gt;b)            out1&lt;=int1;</a:t>
            </a:r>
          </a:p>
          <a:p>
            <a:r>
              <a:rPr lang="en-US" dirty="0">
                <a:solidFill>
                  <a:prstClr val="black"/>
                </a:solidFill>
              </a:rPr>
              <a:t>              else if(a==b)  out1&lt;=int2; </a:t>
            </a:r>
          </a:p>
          <a:p>
            <a:r>
              <a:rPr lang="en-US" dirty="0">
                <a:solidFill>
                  <a:prstClr val="black"/>
                </a:solidFill>
              </a:rPr>
              <a:t>              else                 out1&lt;=int3; </a:t>
            </a:r>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158" y="142852"/>
            <a:ext cx="1467068" cy="400110"/>
          </a:xfrm>
          <a:prstGeom prst="rect">
            <a:avLst/>
          </a:prstGeom>
        </p:spPr>
        <p:txBody>
          <a:bodyPr wrap="none">
            <a:spAutoFit/>
          </a:bodyPr>
          <a:lstStyle/>
          <a:p>
            <a:r>
              <a:rPr lang="zh-CN" altLang="en-US" sz="2000" dirty="0"/>
              <a:t>几点说明：</a:t>
            </a:r>
          </a:p>
        </p:txBody>
      </p:sp>
      <p:sp>
        <p:nvSpPr>
          <p:cNvPr id="5" name="矩形 4"/>
          <p:cNvSpPr/>
          <p:nvPr/>
        </p:nvSpPr>
        <p:spPr>
          <a:xfrm>
            <a:off x="285720" y="568091"/>
            <a:ext cx="8715436" cy="646331"/>
          </a:xfrm>
          <a:prstGeom prst="rect">
            <a:avLst/>
          </a:prstGeom>
        </p:spPr>
        <p:txBody>
          <a:bodyPr wrap="square">
            <a:spAutoFit/>
          </a:bodyPr>
          <a:lstStyle/>
          <a:p>
            <a:r>
              <a:rPr lang="en-US" altLang="zh-CN" dirty="0"/>
              <a:t>(1) </a:t>
            </a:r>
            <a:r>
              <a:rPr lang="zh-CN" altLang="en-US" dirty="0"/>
              <a:t>三种</a:t>
            </a:r>
            <a:r>
              <a:rPr lang="en-US" altLang="zh-CN" dirty="0"/>
              <a:t>if</a:t>
            </a:r>
            <a:r>
              <a:rPr lang="zh-CN" altLang="en-US" dirty="0"/>
              <a:t>语句中，</a:t>
            </a:r>
            <a:r>
              <a:rPr lang="en-US" altLang="zh-CN" dirty="0"/>
              <a:t>if</a:t>
            </a:r>
            <a:r>
              <a:rPr lang="zh-CN" altLang="en-US" dirty="0"/>
              <a:t>后面的</a:t>
            </a:r>
            <a:r>
              <a:rPr lang="en-US" altLang="zh-CN" dirty="0"/>
              <a:t>"</a:t>
            </a:r>
            <a:r>
              <a:rPr lang="zh-CN" altLang="en-US" dirty="0"/>
              <a:t>表达式</a:t>
            </a:r>
            <a:r>
              <a:rPr lang="en-US" altLang="zh-CN" dirty="0"/>
              <a:t>”</a:t>
            </a:r>
            <a:r>
              <a:rPr lang="zh-CN" altLang="en-US" dirty="0"/>
              <a:t>一般为逻辑表达式或关系表达式。系统对表达式的值进行判断，若为</a:t>
            </a:r>
            <a:r>
              <a:rPr lang="en-US" altLang="zh-CN" dirty="0"/>
              <a:t>0, x , z</a:t>
            </a:r>
            <a:r>
              <a:rPr lang="zh-CN" altLang="en-US" dirty="0"/>
              <a:t>，按“假”处理，若为</a:t>
            </a:r>
            <a:r>
              <a:rPr lang="en-US" altLang="zh-CN" dirty="0"/>
              <a:t>1</a:t>
            </a:r>
            <a:r>
              <a:rPr lang="zh-CN" altLang="en-US" dirty="0"/>
              <a:t>，按“真”处理，执行指定的语句。 </a:t>
            </a:r>
          </a:p>
        </p:txBody>
      </p:sp>
      <p:sp>
        <p:nvSpPr>
          <p:cNvPr id="6" name="矩形 5"/>
          <p:cNvSpPr/>
          <p:nvPr/>
        </p:nvSpPr>
        <p:spPr>
          <a:xfrm>
            <a:off x="285720" y="1285860"/>
            <a:ext cx="8858280" cy="369332"/>
          </a:xfrm>
          <a:prstGeom prst="rect">
            <a:avLst/>
          </a:prstGeom>
        </p:spPr>
        <p:txBody>
          <a:bodyPr wrap="square">
            <a:spAutoFit/>
          </a:bodyPr>
          <a:lstStyle/>
          <a:p>
            <a:r>
              <a:rPr lang="en-US" altLang="zh-CN" dirty="0"/>
              <a:t>(2) </a:t>
            </a:r>
            <a:r>
              <a:rPr lang="zh-CN" altLang="en-US" dirty="0"/>
              <a:t>第二、第三种形式的</a:t>
            </a:r>
            <a:r>
              <a:rPr lang="en-US" altLang="zh-CN" dirty="0"/>
              <a:t>if</a:t>
            </a:r>
            <a:r>
              <a:rPr lang="zh-CN" altLang="en-US" dirty="0"/>
              <a:t>语句中，在每个</a:t>
            </a:r>
            <a:r>
              <a:rPr lang="en-US" altLang="zh-CN" dirty="0"/>
              <a:t>else</a:t>
            </a:r>
            <a:r>
              <a:rPr lang="zh-CN" altLang="en-US" dirty="0"/>
              <a:t>前面有一分号，整个语句结束处有一分号。 </a:t>
            </a:r>
          </a:p>
        </p:txBody>
      </p:sp>
      <p:sp>
        <p:nvSpPr>
          <p:cNvPr id="7" name="矩形 6"/>
          <p:cNvSpPr/>
          <p:nvPr/>
        </p:nvSpPr>
        <p:spPr>
          <a:xfrm>
            <a:off x="500034" y="1714488"/>
            <a:ext cx="877163" cy="369332"/>
          </a:xfrm>
          <a:prstGeom prst="rect">
            <a:avLst/>
          </a:prstGeom>
        </p:spPr>
        <p:txBody>
          <a:bodyPr wrap="none">
            <a:spAutoFit/>
          </a:bodyPr>
          <a:lstStyle/>
          <a:p>
            <a:r>
              <a:rPr lang="zh-CN" altLang="en-US" dirty="0">
                <a:solidFill>
                  <a:prstClr val="black"/>
                </a:solidFill>
              </a:rPr>
              <a:t>例如：</a:t>
            </a:r>
            <a:endParaRPr lang="zh-CN" altLang="en-US" dirty="0"/>
          </a:p>
        </p:txBody>
      </p:sp>
      <p:sp>
        <p:nvSpPr>
          <p:cNvPr id="8" name="矩形 7"/>
          <p:cNvSpPr/>
          <p:nvPr/>
        </p:nvSpPr>
        <p:spPr>
          <a:xfrm>
            <a:off x="214282" y="3000372"/>
            <a:ext cx="8715404" cy="646331"/>
          </a:xfrm>
          <a:prstGeom prst="rect">
            <a:avLst/>
          </a:prstGeom>
        </p:spPr>
        <p:txBody>
          <a:bodyPr wrap="square">
            <a:spAutoFit/>
          </a:bodyPr>
          <a:lstStyle/>
          <a:p>
            <a:r>
              <a:rPr lang="zh-CN" altLang="en-US" dirty="0"/>
              <a:t>         不要误认为上面是两个语句（</a:t>
            </a:r>
            <a:r>
              <a:rPr lang="en-US" altLang="zh-CN" dirty="0"/>
              <a:t>if</a:t>
            </a:r>
            <a:r>
              <a:rPr lang="zh-CN" altLang="en-US" dirty="0"/>
              <a:t>语句和</a:t>
            </a:r>
            <a:r>
              <a:rPr lang="en-US" altLang="zh-CN" dirty="0"/>
              <a:t>else</a:t>
            </a:r>
            <a:r>
              <a:rPr lang="zh-CN" altLang="en-US" dirty="0"/>
              <a:t>语句</a:t>
            </a:r>
            <a:r>
              <a:rPr lang="en-US" altLang="zh-CN" dirty="0"/>
              <a:t>)</a:t>
            </a:r>
            <a:r>
              <a:rPr lang="zh-CN" altLang="en-US" dirty="0"/>
              <a:t>。它们都属于同一个</a:t>
            </a:r>
            <a:r>
              <a:rPr lang="en-US" altLang="zh-CN" dirty="0"/>
              <a:t>if</a:t>
            </a:r>
            <a:r>
              <a:rPr lang="zh-CN" altLang="en-US" dirty="0"/>
              <a:t>语句。</a:t>
            </a:r>
            <a:r>
              <a:rPr lang="en-US" altLang="zh-CN" dirty="0"/>
              <a:t>else</a:t>
            </a:r>
            <a:r>
              <a:rPr lang="zh-CN" altLang="en-US" dirty="0"/>
              <a:t>子句不能作为语句单独使用，它必须是</a:t>
            </a:r>
            <a:r>
              <a:rPr lang="en-US" altLang="zh-CN" dirty="0"/>
              <a:t>if</a:t>
            </a:r>
            <a:r>
              <a:rPr lang="zh-CN" altLang="en-US" dirty="0"/>
              <a:t>语句的一部分，与</a:t>
            </a:r>
            <a:r>
              <a:rPr lang="en-US" altLang="zh-CN" dirty="0"/>
              <a:t>if</a:t>
            </a:r>
            <a:r>
              <a:rPr lang="zh-CN" altLang="en-US" dirty="0"/>
              <a:t>配对使用。</a:t>
            </a:r>
          </a:p>
        </p:txBody>
      </p:sp>
      <p:pic>
        <p:nvPicPr>
          <p:cNvPr id="4098" name="Picture 2"/>
          <p:cNvPicPr>
            <a:picLocks noChangeAspect="1" noChangeArrowheads="1"/>
          </p:cNvPicPr>
          <p:nvPr/>
        </p:nvPicPr>
        <p:blipFill>
          <a:blip r:embed="rId2"/>
          <a:srcRect/>
          <a:stretch>
            <a:fillRect/>
          </a:stretch>
        </p:blipFill>
        <p:spPr bwMode="auto">
          <a:xfrm>
            <a:off x="1142976" y="1785926"/>
            <a:ext cx="4046220" cy="1194435"/>
          </a:xfrm>
          <a:prstGeom prst="rect">
            <a:avLst/>
          </a:prstGeom>
          <a:noFill/>
          <a:ln w="9525">
            <a:noFill/>
            <a:miter lim="800000"/>
            <a:headEnd/>
            <a:tailEnd/>
          </a:ln>
          <a:effectLst/>
        </p:spPr>
      </p:pic>
      <p:sp>
        <p:nvSpPr>
          <p:cNvPr id="10" name="矩形 9"/>
          <p:cNvSpPr/>
          <p:nvPr/>
        </p:nvSpPr>
        <p:spPr>
          <a:xfrm>
            <a:off x="214282" y="3714752"/>
            <a:ext cx="8715436" cy="646331"/>
          </a:xfrm>
          <a:prstGeom prst="rect">
            <a:avLst/>
          </a:prstGeom>
        </p:spPr>
        <p:txBody>
          <a:bodyPr wrap="square">
            <a:spAutoFit/>
          </a:bodyPr>
          <a:lstStyle/>
          <a:p>
            <a:r>
              <a:rPr lang="en-US" altLang="zh-CN" dirty="0"/>
              <a:t>(3) if</a:t>
            </a:r>
            <a:r>
              <a:rPr lang="zh-CN" altLang="en-US" dirty="0"/>
              <a:t>和</a:t>
            </a:r>
            <a:r>
              <a:rPr lang="en-US" altLang="zh-CN" dirty="0"/>
              <a:t>else</a:t>
            </a:r>
            <a:r>
              <a:rPr lang="zh-CN" altLang="en-US" dirty="0"/>
              <a:t>后面可以有多个操作语句。此时，用</a:t>
            </a:r>
            <a:r>
              <a:rPr lang="en-US" altLang="zh-CN" dirty="0"/>
              <a:t>begin</a:t>
            </a:r>
            <a:r>
              <a:rPr lang="zh-CN" altLang="en-US" dirty="0"/>
              <a:t>和</a:t>
            </a:r>
            <a:r>
              <a:rPr lang="en-US" altLang="zh-CN" dirty="0"/>
              <a:t>end</a:t>
            </a:r>
            <a:r>
              <a:rPr lang="zh-CN" altLang="en-US" dirty="0"/>
              <a:t>这两个关键词将几个语句包含起来成为一个复合块语句。</a:t>
            </a:r>
          </a:p>
        </p:txBody>
      </p:sp>
      <p:pic>
        <p:nvPicPr>
          <p:cNvPr id="4099" name="Picture 3"/>
          <p:cNvPicPr>
            <a:picLocks noChangeAspect="1" noChangeArrowheads="1"/>
          </p:cNvPicPr>
          <p:nvPr/>
        </p:nvPicPr>
        <p:blipFill>
          <a:blip r:embed="rId3"/>
          <a:srcRect/>
          <a:stretch>
            <a:fillRect/>
          </a:stretch>
        </p:blipFill>
        <p:spPr bwMode="auto">
          <a:xfrm>
            <a:off x="4672028" y="4143380"/>
            <a:ext cx="2114550" cy="2588895"/>
          </a:xfrm>
          <a:prstGeom prst="rect">
            <a:avLst/>
          </a:prstGeom>
          <a:noFill/>
          <a:ln w="9525">
            <a:noFill/>
            <a:miter lim="800000"/>
            <a:headEnd/>
            <a:tailEnd/>
          </a:ln>
          <a:effectLst/>
        </p:spPr>
      </p:pic>
      <p:sp>
        <p:nvSpPr>
          <p:cNvPr id="12" name="矩形 11"/>
          <p:cNvSpPr/>
          <p:nvPr/>
        </p:nvSpPr>
        <p:spPr>
          <a:xfrm>
            <a:off x="5388364" y="1928802"/>
            <a:ext cx="3541354" cy="369332"/>
          </a:xfrm>
          <a:prstGeom prst="rect">
            <a:avLst/>
          </a:prstGeom>
        </p:spPr>
        <p:txBody>
          <a:bodyPr wrap="none">
            <a:spAutoFit/>
          </a:bodyPr>
          <a:lstStyle/>
          <a:p>
            <a:r>
              <a:rPr lang="en-US" altLang="zh-CN" dirty="0"/>
              <a:t>// if</a:t>
            </a:r>
            <a:r>
              <a:rPr lang="zh-CN" altLang="en-US" dirty="0"/>
              <a:t>后面包含一个内嵌的操作语句</a:t>
            </a:r>
          </a:p>
        </p:txBody>
      </p:sp>
      <p:sp>
        <p:nvSpPr>
          <p:cNvPr id="13" name="矩形 12"/>
          <p:cNvSpPr/>
          <p:nvPr/>
        </p:nvSpPr>
        <p:spPr>
          <a:xfrm>
            <a:off x="5357818" y="2559602"/>
            <a:ext cx="3791423" cy="369332"/>
          </a:xfrm>
          <a:prstGeom prst="rect">
            <a:avLst/>
          </a:prstGeom>
        </p:spPr>
        <p:txBody>
          <a:bodyPr wrap="none">
            <a:spAutoFit/>
          </a:bodyPr>
          <a:lstStyle/>
          <a:p>
            <a:r>
              <a:rPr lang="en-US" altLang="zh-CN" dirty="0"/>
              <a:t>// else</a:t>
            </a:r>
            <a:r>
              <a:rPr lang="zh-CN" altLang="en-US" dirty="0"/>
              <a:t>后面包含一个内嵌的操作语句</a:t>
            </a:r>
          </a:p>
        </p:txBody>
      </p:sp>
      <p:sp>
        <p:nvSpPr>
          <p:cNvPr id="14" name="矩形 13"/>
          <p:cNvSpPr/>
          <p:nvPr/>
        </p:nvSpPr>
        <p:spPr>
          <a:xfrm>
            <a:off x="3786182" y="4071942"/>
            <a:ext cx="877163" cy="369332"/>
          </a:xfrm>
          <a:prstGeom prst="rect">
            <a:avLst/>
          </a:prstGeom>
        </p:spPr>
        <p:txBody>
          <a:bodyPr wrap="none">
            <a:spAutoFit/>
          </a:bodyPr>
          <a:lstStyle/>
          <a:p>
            <a:pPr algn="r"/>
            <a:r>
              <a:rPr lang="zh-CN" altLang="en-US" dirty="0">
                <a:solidFill>
                  <a:prstClr val="black"/>
                </a:solidFill>
              </a:rPr>
              <a:t>例如：</a:t>
            </a:r>
            <a:endParaRPr lang="zh-CN" altLang="en-US" dirty="0"/>
          </a:p>
        </p:txBody>
      </p:sp>
      <p:sp>
        <p:nvSpPr>
          <p:cNvPr id="15" name="矩形 14"/>
          <p:cNvSpPr/>
          <p:nvPr/>
        </p:nvSpPr>
        <p:spPr>
          <a:xfrm>
            <a:off x="500034" y="4929198"/>
            <a:ext cx="3214710" cy="923330"/>
          </a:xfrm>
          <a:prstGeom prst="rect">
            <a:avLst/>
          </a:prstGeom>
        </p:spPr>
        <p:txBody>
          <a:bodyPr wrap="square">
            <a:spAutoFit/>
          </a:bodyPr>
          <a:lstStyle/>
          <a:p>
            <a:r>
              <a:rPr lang="zh-CN" altLang="en-US" dirty="0"/>
              <a:t>注意</a:t>
            </a:r>
            <a:r>
              <a:rPr lang="en-US" altLang="zh-CN" dirty="0"/>
              <a:t>:</a:t>
            </a:r>
            <a:r>
              <a:rPr lang="zh-CN" altLang="en-US" dirty="0"/>
              <a:t>因为</a:t>
            </a:r>
            <a:r>
              <a:rPr lang="en-US" altLang="zh-CN" dirty="0" err="1"/>
              <a:t>begin_end</a:t>
            </a:r>
            <a:r>
              <a:rPr lang="zh-CN" altLang="en-US" dirty="0"/>
              <a:t>内是一个完整的复合语句，在</a:t>
            </a:r>
            <a:r>
              <a:rPr lang="en-US" altLang="zh-CN" dirty="0"/>
              <a:t>end</a:t>
            </a:r>
            <a:r>
              <a:rPr lang="zh-CN" altLang="en-US" dirty="0"/>
              <a:t>后不需要再加分号。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596" y="285728"/>
            <a:ext cx="4572000" cy="369332"/>
          </a:xfrm>
          <a:prstGeom prst="rect">
            <a:avLst/>
          </a:prstGeom>
        </p:spPr>
        <p:txBody>
          <a:bodyPr>
            <a:spAutoFit/>
          </a:bodyPr>
          <a:lstStyle/>
          <a:p>
            <a:r>
              <a:rPr lang="en-US" altLang="zh-CN" dirty="0"/>
              <a:t>(4) </a:t>
            </a:r>
            <a:r>
              <a:rPr lang="zh-CN" altLang="en-US" dirty="0"/>
              <a:t>允许一定形式的表达式简写方式。</a:t>
            </a:r>
            <a:endParaRPr lang="en-US" altLang="zh-CN" dirty="0"/>
          </a:p>
        </p:txBody>
      </p:sp>
      <p:sp>
        <p:nvSpPr>
          <p:cNvPr id="5" name="矩形 4"/>
          <p:cNvSpPr/>
          <p:nvPr/>
        </p:nvSpPr>
        <p:spPr>
          <a:xfrm>
            <a:off x="857224" y="642918"/>
            <a:ext cx="530915" cy="369332"/>
          </a:xfrm>
          <a:prstGeom prst="rect">
            <a:avLst/>
          </a:prstGeom>
        </p:spPr>
        <p:txBody>
          <a:bodyPr wrap="none">
            <a:spAutoFit/>
          </a:bodyPr>
          <a:lstStyle/>
          <a:p>
            <a:pPr lvl="0"/>
            <a:r>
              <a:rPr lang="zh-CN" altLang="en-US" dirty="0">
                <a:solidFill>
                  <a:prstClr val="black"/>
                </a:solidFill>
              </a:rPr>
              <a:t>如</a:t>
            </a:r>
            <a:r>
              <a:rPr lang="en-US" altLang="zh-CN" dirty="0">
                <a:solidFill>
                  <a:prstClr val="black"/>
                </a:solidFill>
              </a:rPr>
              <a:t>:</a:t>
            </a:r>
            <a:r>
              <a:rPr lang="zh-CN" altLang="en-US" dirty="0">
                <a:solidFill>
                  <a:prstClr val="black"/>
                </a:solidFill>
              </a:rPr>
              <a:t> </a:t>
            </a:r>
          </a:p>
        </p:txBody>
      </p:sp>
      <p:sp>
        <p:nvSpPr>
          <p:cNvPr id="6" name="矩形 5"/>
          <p:cNvSpPr/>
          <p:nvPr/>
        </p:nvSpPr>
        <p:spPr>
          <a:xfrm>
            <a:off x="1428728" y="642918"/>
            <a:ext cx="4572000" cy="646331"/>
          </a:xfrm>
          <a:prstGeom prst="rect">
            <a:avLst/>
          </a:prstGeom>
        </p:spPr>
        <p:txBody>
          <a:bodyPr>
            <a:spAutoFit/>
          </a:bodyPr>
          <a:lstStyle/>
          <a:p>
            <a:r>
              <a:rPr lang="en-US" dirty="0"/>
              <a:t> if(expression)  </a:t>
            </a:r>
            <a:r>
              <a:rPr lang="en-US" dirty="0" err="1"/>
              <a:t>等同与</a:t>
            </a:r>
            <a:r>
              <a:rPr lang="en-US" dirty="0"/>
              <a:t> if( expression == 1 )</a:t>
            </a:r>
          </a:p>
          <a:p>
            <a:r>
              <a:rPr lang="en-US" dirty="0"/>
              <a:t> if(!expression) </a:t>
            </a:r>
            <a:r>
              <a:rPr lang="en-US" dirty="0" err="1"/>
              <a:t>等同与</a:t>
            </a:r>
            <a:r>
              <a:rPr lang="en-US" dirty="0"/>
              <a:t> if( expression != 1 ) </a:t>
            </a:r>
            <a:endParaRPr lang="zh-CN" altLang="en-US" dirty="0"/>
          </a:p>
        </p:txBody>
      </p:sp>
      <p:sp>
        <p:nvSpPr>
          <p:cNvPr id="7" name="矩形 6"/>
          <p:cNvSpPr/>
          <p:nvPr/>
        </p:nvSpPr>
        <p:spPr>
          <a:xfrm>
            <a:off x="500034" y="1428736"/>
            <a:ext cx="2928958" cy="369332"/>
          </a:xfrm>
          <a:prstGeom prst="rect">
            <a:avLst/>
          </a:prstGeom>
        </p:spPr>
        <p:txBody>
          <a:bodyPr wrap="square">
            <a:spAutoFit/>
          </a:bodyPr>
          <a:lstStyle/>
          <a:p>
            <a:r>
              <a:rPr lang="en-US" dirty="0"/>
              <a:t>(5) if</a:t>
            </a:r>
            <a:r>
              <a:rPr lang="zh-CN" altLang="en-US" dirty="0"/>
              <a:t>语句的嵌套 </a:t>
            </a:r>
          </a:p>
        </p:txBody>
      </p:sp>
      <p:sp>
        <p:nvSpPr>
          <p:cNvPr id="8" name="矩形 7"/>
          <p:cNvSpPr/>
          <p:nvPr/>
        </p:nvSpPr>
        <p:spPr>
          <a:xfrm>
            <a:off x="857224" y="1714488"/>
            <a:ext cx="7215238" cy="369332"/>
          </a:xfrm>
          <a:prstGeom prst="rect">
            <a:avLst/>
          </a:prstGeom>
        </p:spPr>
        <p:txBody>
          <a:bodyPr wrap="square">
            <a:spAutoFit/>
          </a:bodyPr>
          <a:lstStyle/>
          <a:p>
            <a:r>
              <a:rPr lang="zh-CN" altLang="en-US" dirty="0"/>
              <a:t>在</a:t>
            </a:r>
            <a:r>
              <a:rPr lang="en-US" altLang="zh-CN" dirty="0"/>
              <a:t>if</a:t>
            </a:r>
            <a:r>
              <a:rPr lang="zh-CN" altLang="en-US" dirty="0"/>
              <a:t>语句中可包含一个或多个</a:t>
            </a:r>
            <a:r>
              <a:rPr lang="en-US" altLang="zh-CN" dirty="0"/>
              <a:t>if</a:t>
            </a:r>
            <a:r>
              <a:rPr lang="zh-CN" altLang="en-US" dirty="0"/>
              <a:t>语句，称为</a:t>
            </a:r>
            <a:r>
              <a:rPr lang="en-US" altLang="zh-CN" dirty="0"/>
              <a:t>if</a:t>
            </a:r>
            <a:r>
              <a:rPr lang="zh-CN" altLang="en-US" dirty="0"/>
              <a:t>语句的嵌套。</a:t>
            </a:r>
          </a:p>
        </p:txBody>
      </p:sp>
      <p:sp>
        <p:nvSpPr>
          <p:cNvPr id="9" name="矩形 8"/>
          <p:cNvSpPr/>
          <p:nvPr/>
        </p:nvSpPr>
        <p:spPr>
          <a:xfrm>
            <a:off x="928662" y="2071678"/>
            <a:ext cx="1685077" cy="369332"/>
          </a:xfrm>
          <a:prstGeom prst="rect">
            <a:avLst/>
          </a:prstGeom>
        </p:spPr>
        <p:txBody>
          <a:bodyPr wrap="none">
            <a:spAutoFit/>
          </a:bodyPr>
          <a:lstStyle/>
          <a:p>
            <a:pPr lvl="0"/>
            <a:r>
              <a:rPr lang="zh-CN" altLang="en-US" dirty="0">
                <a:solidFill>
                  <a:prstClr val="black"/>
                </a:solidFill>
              </a:rPr>
              <a:t>一般形式如下</a:t>
            </a:r>
            <a:r>
              <a:rPr lang="en-US" altLang="zh-CN" dirty="0">
                <a:solidFill>
                  <a:prstClr val="black"/>
                </a:solidFill>
              </a:rPr>
              <a:t>: </a:t>
            </a:r>
            <a:endParaRPr lang="zh-CN" altLang="en-US" dirty="0">
              <a:solidFill>
                <a:prstClr val="black"/>
              </a:solidFill>
            </a:endParaRPr>
          </a:p>
        </p:txBody>
      </p:sp>
      <p:sp>
        <p:nvSpPr>
          <p:cNvPr id="10" name="矩形 9"/>
          <p:cNvSpPr/>
          <p:nvPr/>
        </p:nvSpPr>
        <p:spPr>
          <a:xfrm>
            <a:off x="1214414" y="2357430"/>
            <a:ext cx="4572000" cy="1754326"/>
          </a:xfrm>
          <a:prstGeom prst="rect">
            <a:avLst/>
          </a:prstGeom>
        </p:spPr>
        <p:txBody>
          <a:bodyPr>
            <a:spAutoFit/>
          </a:bodyPr>
          <a:lstStyle/>
          <a:p>
            <a:r>
              <a:rPr lang="en-US" dirty="0"/>
              <a:t>if(expression1)</a:t>
            </a:r>
          </a:p>
          <a:p>
            <a:r>
              <a:rPr lang="en-US" dirty="0"/>
              <a:t>          if(expression2)     </a:t>
            </a:r>
            <a:r>
              <a:rPr lang="zh-CN" altLang="en-US" dirty="0"/>
              <a:t>语句</a:t>
            </a:r>
            <a:r>
              <a:rPr lang="en-US" altLang="zh-CN" dirty="0"/>
              <a:t>1        //</a:t>
            </a:r>
            <a:r>
              <a:rPr lang="zh-CN" altLang="en-US" dirty="0"/>
              <a:t>内嵌</a:t>
            </a:r>
            <a:r>
              <a:rPr lang="en-US" dirty="0"/>
              <a:t>if</a:t>
            </a:r>
          </a:p>
          <a:p>
            <a:r>
              <a:rPr lang="en-US" dirty="0"/>
              <a:t>                          else         </a:t>
            </a:r>
            <a:r>
              <a:rPr lang="zh-CN" altLang="en-US" dirty="0"/>
              <a:t>语句</a:t>
            </a:r>
            <a:r>
              <a:rPr lang="en-US" altLang="zh-CN" dirty="0"/>
              <a:t>2 </a:t>
            </a:r>
          </a:p>
          <a:p>
            <a:r>
              <a:rPr lang="en-US" dirty="0"/>
              <a:t> else </a:t>
            </a:r>
          </a:p>
          <a:p>
            <a:r>
              <a:rPr lang="en-US" dirty="0"/>
              <a:t>           if(expression3)     </a:t>
            </a:r>
            <a:r>
              <a:rPr lang="zh-CN" altLang="en-US" dirty="0"/>
              <a:t>语句</a:t>
            </a:r>
            <a:r>
              <a:rPr lang="en-US" altLang="zh-CN" dirty="0"/>
              <a:t>3       //</a:t>
            </a:r>
            <a:r>
              <a:rPr lang="zh-CN" altLang="en-US" dirty="0"/>
              <a:t>内嵌</a:t>
            </a:r>
            <a:r>
              <a:rPr lang="en-US" dirty="0"/>
              <a:t>if</a:t>
            </a:r>
          </a:p>
          <a:p>
            <a:r>
              <a:rPr lang="en-US" dirty="0"/>
              <a:t>                          else         </a:t>
            </a:r>
            <a:r>
              <a:rPr lang="zh-CN" altLang="en-US" dirty="0"/>
              <a:t>语句</a:t>
            </a:r>
            <a:r>
              <a:rPr lang="en-US" altLang="zh-CN" dirty="0"/>
              <a:t>4</a:t>
            </a:r>
            <a:endParaRPr lang="zh-CN" altLang="en-US" dirty="0"/>
          </a:p>
        </p:txBody>
      </p:sp>
      <p:sp>
        <p:nvSpPr>
          <p:cNvPr id="11" name="矩形 10"/>
          <p:cNvSpPr/>
          <p:nvPr/>
        </p:nvSpPr>
        <p:spPr>
          <a:xfrm>
            <a:off x="571472" y="4143380"/>
            <a:ext cx="7643866" cy="369332"/>
          </a:xfrm>
          <a:prstGeom prst="rect">
            <a:avLst/>
          </a:prstGeom>
        </p:spPr>
        <p:txBody>
          <a:bodyPr wrap="square">
            <a:spAutoFit/>
          </a:bodyPr>
          <a:lstStyle/>
          <a:p>
            <a:r>
              <a:rPr lang="zh-CN" altLang="en-US" dirty="0"/>
              <a:t>应当注意</a:t>
            </a:r>
            <a:r>
              <a:rPr lang="en-US" altLang="zh-CN" dirty="0"/>
              <a:t>:if</a:t>
            </a:r>
            <a:r>
              <a:rPr lang="zh-CN" altLang="en-US" dirty="0"/>
              <a:t>与</a:t>
            </a:r>
            <a:r>
              <a:rPr lang="en-US" altLang="zh-CN" dirty="0"/>
              <a:t>else</a:t>
            </a:r>
            <a:r>
              <a:rPr lang="zh-CN" altLang="en-US" dirty="0"/>
              <a:t>的配对关系，</a:t>
            </a:r>
            <a:r>
              <a:rPr lang="en-US" altLang="zh-CN" dirty="0"/>
              <a:t>else</a:t>
            </a:r>
            <a:r>
              <a:rPr lang="zh-CN" altLang="en-US" dirty="0"/>
              <a:t>总是与它上面的最近的</a:t>
            </a:r>
            <a:r>
              <a:rPr lang="en-US" altLang="zh-CN" dirty="0"/>
              <a:t>if</a:t>
            </a:r>
            <a:r>
              <a:rPr lang="zh-CN" altLang="en-US" dirty="0"/>
              <a:t>配对。</a:t>
            </a:r>
          </a:p>
        </p:txBody>
      </p:sp>
      <p:sp>
        <p:nvSpPr>
          <p:cNvPr id="12" name="矩形 11"/>
          <p:cNvSpPr/>
          <p:nvPr/>
        </p:nvSpPr>
        <p:spPr>
          <a:xfrm>
            <a:off x="571472" y="4786322"/>
            <a:ext cx="9215470" cy="369332"/>
          </a:xfrm>
          <a:prstGeom prst="rect">
            <a:avLst/>
          </a:prstGeom>
        </p:spPr>
        <p:txBody>
          <a:bodyPr wrap="square">
            <a:spAutoFit/>
          </a:bodyPr>
          <a:lstStyle/>
          <a:p>
            <a:r>
              <a:rPr lang="zh-CN" altLang="en-US" dirty="0"/>
              <a:t>如果</a:t>
            </a:r>
            <a:r>
              <a:rPr lang="en-US" altLang="zh-CN" dirty="0"/>
              <a:t>if</a:t>
            </a:r>
            <a:r>
              <a:rPr lang="zh-CN" altLang="en-US" dirty="0"/>
              <a:t>与</a:t>
            </a:r>
            <a:r>
              <a:rPr lang="en-US" altLang="zh-CN" dirty="0"/>
              <a:t>else</a:t>
            </a:r>
            <a:r>
              <a:rPr lang="zh-CN" altLang="en-US" dirty="0"/>
              <a:t>的数目不一样</a:t>
            </a:r>
            <a:r>
              <a:rPr lang="en-US" altLang="zh-CN" dirty="0"/>
              <a:t>,</a:t>
            </a:r>
            <a:r>
              <a:rPr lang="zh-CN" altLang="en-US" dirty="0"/>
              <a:t>为理清设计意图</a:t>
            </a:r>
            <a:r>
              <a:rPr lang="en-US" altLang="zh-CN" dirty="0"/>
              <a:t>,</a:t>
            </a:r>
            <a:r>
              <a:rPr lang="zh-CN" altLang="en-US" dirty="0"/>
              <a:t>可以用</a:t>
            </a:r>
            <a:r>
              <a:rPr lang="en-US" altLang="zh-CN" dirty="0" err="1"/>
              <a:t>begin_end</a:t>
            </a:r>
            <a:r>
              <a:rPr lang="zh-CN" altLang="en-US" dirty="0"/>
              <a:t>块语句来确定配对关系。</a:t>
            </a:r>
          </a:p>
        </p:txBody>
      </p:sp>
      <p:sp>
        <p:nvSpPr>
          <p:cNvPr id="13" name="矩形 12"/>
          <p:cNvSpPr/>
          <p:nvPr/>
        </p:nvSpPr>
        <p:spPr>
          <a:xfrm>
            <a:off x="1071538" y="5143512"/>
            <a:ext cx="3506281" cy="1477328"/>
          </a:xfrm>
          <a:prstGeom prst="rect">
            <a:avLst/>
          </a:prstGeom>
        </p:spPr>
        <p:txBody>
          <a:bodyPr wrap="none">
            <a:spAutoFit/>
          </a:bodyPr>
          <a:lstStyle/>
          <a:p>
            <a:r>
              <a:rPr lang="en-US" dirty="0"/>
              <a:t>if( ) </a:t>
            </a:r>
          </a:p>
          <a:p>
            <a:r>
              <a:rPr lang="en-US" dirty="0"/>
              <a:t>      begin</a:t>
            </a:r>
          </a:p>
          <a:p>
            <a:r>
              <a:rPr lang="en-US" dirty="0"/>
              <a:t>                 if( )     </a:t>
            </a:r>
            <a:r>
              <a:rPr lang="zh-CN" altLang="en-US" dirty="0"/>
              <a:t>语句</a:t>
            </a:r>
            <a:r>
              <a:rPr lang="en-US" altLang="zh-CN" dirty="0"/>
              <a:t>1       //</a:t>
            </a:r>
            <a:r>
              <a:rPr lang="zh-CN" altLang="en-US" dirty="0"/>
              <a:t>内嵌</a:t>
            </a:r>
            <a:r>
              <a:rPr lang="en-US" dirty="0"/>
              <a:t>if </a:t>
            </a:r>
          </a:p>
          <a:p>
            <a:r>
              <a:rPr lang="en-US" dirty="0"/>
              <a:t>      end </a:t>
            </a:r>
          </a:p>
          <a:p>
            <a:r>
              <a:rPr lang="en-US" dirty="0"/>
              <a:t>else      </a:t>
            </a:r>
            <a:r>
              <a:rPr lang="zh-CN" altLang="en-US" dirty="0"/>
              <a:t>语句</a:t>
            </a:r>
            <a:r>
              <a:rPr lang="en-US" altLang="zh-CN" dirty="0"/>
              <a:t>2 </a:t>
            </a:r>
            <a:endParaRPr lang="zh-CN" altLang="en-US" dirty="0"/>
          </a:p>
        </p:txBody>
      </p:sp>
      <p:sp>
        <p:nvSpPr>
          <p:cNvPr id="14" name="矩形 13"/>
          <p:cNvSpPr/>
          <p:nvPr/>
        </p:nvSpPr>
        <p:spPr>
          <a:xfrm>
            <a:off x="6000760" y="5500702"/>
            <a:ext cx="2589871" cy="646331"/>
          </a:xfrm>
          <a:prstGeom prst="rect">
            <a:avLst/>
          </a:prstGeom>
        </p:spPr>
        <p:txBody>
          <a:bodyPr wrap="square">
            <a:spAutoFit/>
          </a:bodyPr>
          <a:lstStyle/>
          <a:p>
            <a:r>
              <a:rPr lang="en-US" altLang="zh-CN" dirty="0" err="1"/>
              <a:t>begin_end</a:t>
            </a:r>
            <a:r>
              <a:rPr lang="zh-CN" altLang="en-US" dirty="0"/>
              <a:t>块语句限定了内嵌</a:t>
            </a:r>
            <a:r>
              <a:rPr lang="en-US" altLang="zh-CN" dirty="0"/>
              <a:t>if</a:t>
            </a:r>
            <a:r>
              <a:rPr lang="zh-CN" altLang="en-US" dirty="0"/>
              <a:t>语句的范围</a:t>
            </a:r>
          </a:p>
        </p:txBody>
      </p:sp>
      <p:sp>
        <p:nvSpPr>
          <p:cNvPr id="15" name="矩形 14"/>
          <p:cNvSpPr/>
          <p:nvPr/>
        </p:nvSpPr>
        <p:spPr>
          <a:xfrm>
            <a:off x="3428992" y="6286520"/>
            <a:ext cx="2241960" cy="369332"/>
          </a:xfrm>
          <a:prstGeom prst="rect">
            <a:avLst/>
          </a:prstGeom>
        </p:spPr>
        <p:txBody>
          <a:bodyPr wrap="none">
            <a:spAutoFit/>
          </a:bodyPr>
          <a:lstStyle/>
          <a:p>
            <a:r>
              <a:rPr lang="en-US" dirty="0"/>
              <a:t>//else</a:t>
            </a:r>
            <a:r>
              <a:rPr lang="zh-CN" altLang="en-US" dirty="0"/>
              <a:t>与第一个</a:t>
            </a:r>
            <a:r>
              <a:rPr lang="en-US" dirty="0"/>
              <a:t>if</a:t>
            </a:r>
            <a:r>
              <a:rPr lang="zh-CN" altLang="en-US" dirty="0"/>
              <a:t>配对</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2844" y="130710"/>
            <a:ext cx="9215502" cy="369332"/>
          </a:xfrm>
          <a:prstGeom prst="rect">
            <a:avLst/>
          </a:prstGeom>
        </p:spPr>
        <p:txBody>
          <a:bodyPr wrap="square">
            <a:spAutoFit/>
          </a:bodyPr>
          <a:lstStyle/>
          <a:p>
            <a:r>
              <a:rPr lang="zh-CN" altLang="en-US" dirty="0"/>
              <a:t>注意</a:t>
            </a:r>
            <a:r>
              <a:rPr lang="en-US" altLang="zh-CN" dirty="0" err="1"/>
              <a:t>begin_end</a:t>
            </a:r>
            <a:r>
              <a:rPr lang="zh-CN" altLang="en-US" dirty="0"/>
              <a:t>块语句在</a:t>
            </a:r>
            <a:r>
              <a:rPr lang="en-US" altLang="zh-CN" dirty="0" err="1"/>
              <a:t>if_else</a:t>
            </a:r>
            <a:r>
              <a:rPr lang="zh-CN" altLang="en-US" dirty="0"/>
              <a:t>语句中的使用。</a:t>
            </a:r>
            <a:r>
              <a:rPr lang="en-US" altLang="zh-CN" dirty="0" err="1"/>
              <a:t>begin_end</a:t>
            </a:r>
            <a:r>
              <a:rPr lang="zh-CN" altLang="en-US" dirty="0"/>
              <a:t>块语句使用不慎会改变逻辑行为</a:t>
            </a:r>
          </a:p>
        </p:txBody>
      </p:sp>
      <p:sp>
        <p:nvSpPr>
          <p:cNvPr id="6" name="矩形 5"/>
          <p:cNvSpPr/>
          <p:nvPr/>
        </p:nvSpPr>
        <p:spPr>
          <a:xfrm>
            <a:off x="357158" y="2925545"/>
            <a:ext cx="8501122" cy="646331"/>
          </a:xfrm>
          <a:prstGeom prst="rect">
            <a:avLst/>
          </a:prstGeom>
        </p:spPr>
        <p:txBody>
          <a:bodyPr wrap="square">
            <a:spAutoFit/>
          </a:bodyPr>
          <a:lstStyle/>
          <a:p>
            <a:r>
              <a:rPr lang="zh-CN" altLang="en-US" dirty="0">
                <a:latin typeface="+mn-ea"/>
              </a:rPr>
              <a:t>尽管程序设计者把</a:t>
            </a:r>
            <a:r>
              <a:rPr lang="en-US" dirty="0">
                <a:latin typeface="+mn-ea"/>
              </a:rPr>
              <a:t>else</a:t>
            </a:r>
            <a:r>
              <a:rPr lang="zh-CN" altLang="en-US" dirty="0">
                <a:latin typeface="+mn-ea"/>
              </a:rPr>
              <a:t>写在与第一个</a:t>
            </a:r>
            <a:r>
              <a:rPr lang="en-US" dirty="0">
                <a:latin typeface="+mn-ea"/>
              </a:rPr>
              <a:t>if(</a:t>
            </a:r>
            <a:r>
              <a:rPr lang="zh-CN" altLang="en-US" dirty="0">
                <a:latin typeface="+mn-ea"/>
              </a:rPr>
              <a:t>外层</a:t>
            </a:r>
            <a:r>
              <a:rPr lang="en-US" dirty="0">
                <a:latin typeface="+mn-ea"/>
              </a:rPr>
              <a:t>if)</a:t>
            </a:r>
            <a:r>
              <a:rPr lang="zh-CN" altLang="en-US" dirty="0">
                <a:latin typeface="+mn-ea"/>
              </a:rPr>
              <a:t>同一列上，希望与第一个</a:t>
            </a:r>
            <a:r>
              <a:rPr lang="en-US" dirty="0">
                <a:latin typeface="+mn-ea"/>
              </a:rPr>
              <a:t>if</a:t>
            </a:r>
            <a:r>
              <a:rPr lang="zh-CN" altLang="en-US" dirty="0">
                <a:latin typeface="+mn-ea"/>
              </a:rPr>
              <a:t>对应，但实际上 </a:t>
            </a:r>
            <a:r>
              <a:rPr lang="en-US" dirty="0">
                <a:latin typeface="+mn-ea"/>
              </a:rPr>
              <a:t>else</a:t>
            </a:r>
            <a:r>
              <a:rPr lang="zh-CN" altLang="en-US" dirty="0">
                <a:latin typeface="+mn-ea"/>
              </a:rPr>
              <a:t>是与第二个</a:t>
            </a:r>
            <a:r>
              <a:rPr lang="en-US" dirty="0">
                <a:latin typeface="+mn-ea"/>
              </a:rPr>
              <a:t>if</a:t>
            </a:r>
            <a:r>
              <a:rPr lang="zh-CN" altLang="en-US" dirty="0">
                <a:latin typeface="+mn-ea"/>
              </a:rPr>
              <a:t>对应，因为它们相距最近。</a:t>
            </a:r>
          </a:p>
        </p:txBody>
      </p:sp>
      <p:sp>
        <p:nvSpPr>
          <p:cNvPr id="7" name="矩形 6"/>
          <p:cNvSpPr/>
          <p:nvPr/>
        </p:nvSpPr>
        <p:spPr>
          <a:xfrm>
            <a:off x="571472" y="3571876"/>
            <a:ext cx="1428760" cy="369332"/>
          </a:xfrm>
          <a:prstGeom prst="rect">
            <a:avLst/>
          </a:prstGeom>
        </p:spPr>
        <p:txBody>
          <a:bodyPr wrap="square">
            <a:spAutoFit/>
          </a:bodyPr>
          <a:lstStyle/>
          <a:p>
            <a:r>
              <a:rPr lang="zh-CN" altLang="en-US" dirty="0"/>
              <a:t>正确的写法：</a:t>
            </a:r>
          </a:p>
        </p:txBody>
      </p:sp>
      <p:sp>
        <p:nvSpPr>
          <p:cNvPr id="9" name="矩形 8"/>
          <p:cNvSpPr/>
          <p:nvPr/>
        </p:nvSpPr>
        <p:spPr>
          <a:xfrm>
            <a:off x="571472" y="428604"/>
            <a:ext cx="930063" cy="369332"/>
          </a:xfrm>
          <a:prstGeom prst="rect">
            <a:avLst/>
          </a:prstGeom>
        </p:spPr>
        <p:txBody>
          <a:bodyPr wrap="none">
            <a:spAutoFit/>
          </a:bodyPr>
          <a:lstStyle/>
          <a:p>
            <a:r>
              <a:rPr lang="zh-CN" altLang="en-US" dirty="0"/>
              <a:t>例如： </a:t>
            </a:r>
          </a:p>
        </p:txBody>
      </p:sp>
      <p:pic>
        <p:nvPicPr>
          <p:cNvPr id="3075" name="Picture 3"/>
          <p:cNvPicPr>
            <a:picLocks noChangeAspect="1" noChangeArrowheads="1"/>
          </p:cNvPicPr>
          <p:nvPr/>
        </p:nvPicPr>
        <p:blipFill>
          <a:blip r:embed="rId2"/>
          <a:srcRect/>
          <a:stretch>
            <a:fillRect/>
          </a:stretch>
        </p:blipFill>
        <p:spPr bwMode="auto">
          <a:xfrm>
            <a:off x="1714479" y="571480"/>
            <a:ext cx="6124004" cy="2379917"/>
          </a:xfrm>
          <a:prstGeom prst="rect">
            <a:avLst/>
          </a:prstGeom>
          <a:noFill/>
          <a:ln w="9525">
            <a:noFill/>
            <a:miter lim="800000"/>
            <a:headEnd/>
            <a:tailEnd/>
          </a:ln>
          <a:effectLst/>
        </p:spPr>
      </p:pic>
      <p:pic>
        <p:nvPicPr>
          <p:cNvPr id="3077" name="Picture 5"/>
          <p:cNvPicPr>
            <a:picLocks noChangeAspect="1" noChangeArrowheads="1"/>
          </p:cNvPicPr>
          <p:nvPr/>
        </p:nvPicPr>
        <p:blipFill>
          <a:blip r:embed="rId3"/>
          <a:srcRect/>
          <a:stretch>
            <a:fillRect/>
          </a:stretch>
        </p:blipFill>
        <p:spPr bwMode="auto">
          <a:xfrm>
            <a:off x="2143108" y="3571876"/>
            <a:ext cx="6574155" cy="3186684"/>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srcRect/>
          <a:stretch>
            <a:fillRect/>
          </a:stretch>
        </p:blipFill>
        <p:spPr bwMode="auto">
          <a:xfrm>
            <a:off x="738188" y="704850"/>
            <a:ext cx="7667625" cy="5448300"/>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srcRect/>
          <a:stretch>
            <a:fillRect/>
          </a:stretch>
        </p:blipFill>
        <p:spPr bwMode="auto">
          <a:xfrm>
            <a:off x="871538" y="900113"/>
            <a:ext cx="7400925" cy="5057775"/>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a:stretch>
            <a:fillRect/>
          </a:stretch>
        </p:blipFill>
        <p:spPr bwMode="auto">
          <a:xfrm>
            <a:off x="1200150" y="976313"/>
            <a:ext cx="6743700" cy="4905375"/>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19050" y="1919288"/>
            <a:ext cx="9105900" cy="3019425"/>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14282" y="142852"/>
            <a:ext cx="7429500" cy="2773680"/>
          </a:xfrm>
          <a:prstGeom prst="rect">
            <a:avLst/>
          </a:prstGeom>
          <a:noFill/>
          <a:ln w="9525">
            <a:noFill/>
            <a:miter lim="800000"/>
            <a:headEnd/>
            <a:tailEnd/>
          </a:ln>
          <a:effectLst/>
        </p:spPr>
      </p:pic>
      <p:sp>
        <p:nvSpPr>
          <p:cNvPr id="5" name="矩形 4"/>
          <p:cNvSpPr/>
          <p:nvPr/>
        </p:nvSpPr>
        <p:spPr>
          <a:xfrm>
            <a:off x="357126" y="5425875"/>
            <a:ext cx="8786874" cy="369332"/>
          </a:xfrm>
          <a:prstGeom prst="rect">
            <a:avLst/>
          </a:prstGeom>
        </p:spPr>
        <p:txBody>
          <a:bodyPr wrap="square">
            <a:spAutoFit/>
          </a:bodyPr>
          <a:lstStyle/>
          <a:p>
            <a:r>
              <a:rPr lang="en-US" altLang="zh-CN" dirty="0"/>
              <a:t>c) default</a:t>
            </a:r>
            <a:r>
              <a:rPr lang="zh-CN" altLang="en-US" dirty="0"/>
              <a:t>项可有可无，一个</a:t>
            </a:r>
            <a:r>
              <a:rPr lang="en-US" altLang="zh-CN" dirty="0"/>
              <a:t>case</a:t>
            </a:r>
            <a:r>
              <a:rPr lang="zh-CN" altLang="en-US" dirty="0"/>
              <a:t>语句里只准有一个</a:t>
            </a:r>
            <a:r>
              <a:rPr lang="en-US" altLang="zh-CN" dirty="0"/>
              <a:t>default</a:t>
            </a:r>
            <a:r>
              <a:rPr lang="zh-CN" altLang="en-US" dirty="0"/>
              <a:t>项。</a:t>
            </a:r>
          </a:p>
        </p:txBody>
      </p:sp>
      <p:sp>
        <p:nvSpPr>
          <p:cNvPr id="6" name="矩形 5"/>
          <p:cNvSpPr/>
          <p:nvPr/>
        </p:nvSpPr>
        <p:spPr>
          <a:xfrm>
            <a:off x="214282" y="3068421"/>
            <a:ext cx="761747" cy="369332"/>
          </a:xfrm>
          <a:prstGeom prst="rect">
            <a:avLst/>
          </a:prstGeom>
        </p:spPr>
        <p:txBody>
          <a:bodyPr wrap="none">
            <a:spAutoFit/>
          </a:bodyPr>
          <a:lstStyle/>
          <a:p>
            <a:r>
              <a:rPr lang="zh-CN" altLang="en-US" b="1" dirty="0"/>
              <a:t>说明</a:t>
            </a:r>
            <a:r>
              <a:rPr lang="en-US" altLang="zh-CN" b="1" dirty="0"/>
              <a:t>: </a:t>
            </a:r>
            <a:endParaRPr lang="zh-CN" altLang="en-US" b="1" dirty="0"/>
          </a:p>
        </p:txBody>
      </p:sp>
      <p:sp>
        <p:nvSpPr>
          <p:cNvPr id="7" name="矩形 6"/>
          <p:cNvSpPr/>
          <p:nvPr/>
        </p:nvSpPr>
        <p:spPr>
          <a:xfrm>
            <a:off x="357158" y="3497049"/>
            <a:ext cx="8572560" cy="923330"/>
          </a:xfrm>
          <a:prstGeom prst="rect">
            <a:avLst/>
          </a:prstGeom>
        </p:spPr>
        <p:txBody>
          <a:bodyPr wrap="square">
            <a:spAutoFit/>
          </a:bodyPr>
          <a:lstStyle/>
          <a:p>
            <a:pPr marL="342900" indent="-342900">
              <a:buAutoNum type="alphaLcParenR"/>
            </a:pPr>
            <a:r>
              <a:rPr lang="en-US" altLang="zh-CN" dirty="0"/>
              <a:t>case</a:t>
            </a:r>
            <a:r>
              <a:rPr lang="zh-CN" altLang="en-US" dirty="0"/>
              <a:t>括弧内的表达式称为控制表达式。控制表达式通常表示为控制信号的某些位。</a:t>
            </a:r>
            <a:endParaRPr lang="en-US" altLang="zh-CN" dirty="0"/>
          </a:p>
          <a:p>
            <a:pPr marL="342900" indent="-342900"/>
            <a:r>
              <a:rPr lang="en-US" altLang="zh-CN" dirty="0"/>
              <a:t>       case</a:t>
            </a:r>
            <a:r>
              <a:rPr lang="zh-CN" altLang="en-US" dirty="0"/>
              <a:t>分支项中的表达式称为分支表达式。分支表达式用控制信号的具体状态值来表示。分支表达式又可以称为常量表达式。 </a:t>
            </a:r>
          </a:p>
        </p:txBody>
      </p:sp>
      <p:sp>
        <p:nvSpPr>
          <p:cNvPr id="8" name="矩形 7"/>
          <p:cNvSpPr/>
          <p:nvPr/>
        </p:nvSpPr>
        <p:spPr>
          <a:xfrm>
            <a:off x="357158" y="4497181"/>
            <a:ext cx="8429684" cy="646331"/>
          </a:xfrm>
          <a:prstGeom prst="rect">
            <a:avLst/>
          </a:prstGeom>
        </p:spPr>
        <p:txBody>
          <a:bodyPr wrap="square">
            <a:spAutoFit/>
          </a:bodyPr>
          <a:lstStyle/>
          <a:p>
            <a:r>
              <a:rPr lang="en-US" altLang="zh-CN" dirty="0"/>
              <a:t>b) </a:t>
            </a:r>
            <a:r>
              <a:rPr lang="zh-CN" altLang="en-US" dirty="0"/>
              <a:t>如果分支表达式的值与当控制表达式的值相等，则执行该分支表达式后面的语句。  </a:t>
            </a:r>
            <a:endParaRPr lang="en-US" altLang="zh-CN" dirty="0"/>
          </a:p>
          <a:p>
            <a:r>
              <a:rPr lang="en-US" altLang="zh-CN" dirty="0"/>
              <a:t>     </a:t>
            </a:r>
            <a:r>
              <a:rPr lang="zh-CN" altLang="en-US" dirty="0"/>
              <a:t>如果所有分支表达式的值与控制表达式的值均不匹配，则执行</a:t>
            </a:r>
            <a:r>
              <a:rPr lang="en-US" altLang="zh-CN" dirty="0"/>
              <a:t>default</a:t>
            </a:r>
            <a:r>
              <a:rPr lang="zh-CN" altLang="en-US" dirty="0"/>
              <a:t>后面的语句。 </a:t>
            </a:r>
          </a:p>
        </p:txBody>
      </p:sp>
      <p:sp>
        <p:nvSpPr>
          <p:cNvPr id="9" name="矩形 8"/>
          <p:cNvSpPr/>
          <p:nvPr/>
        </p:nvSpPr>
        <p:spPr>
          <a:xfrm>
            <a:off x="428596" y="5857892"/>
            <a:ext cx="8572560" cy="369332"/>
          </a:xfrm>
          <a:prstGeom prst="rect">
            <a:avLst/>
          </a:prstGeom>
        </p:spPr>
        <p:txBody>
          <a:bodyPr wrap="square">
            <a:spAutoFit/>
          </a:bodyPr>
          <a:lstStyle/>
          <a:p>
            <a:r>
              <a:rPr lang="zh-CN" altLang="en-US" dirty="0"/>
              <a:t>下面是一个使用</a:t>
            </a:r>
            <a:r>
              <a:rPr lang="en-US" altLang="zh-CN" dirty="0"/>
              <a:t>case </a:t>
            </a:r>
            <a:r>
              <a:rPr lang="zh-CN" altLang="en-US" dirty="0"/>
              <a:t>语句的例子。该例子中对寄存器</a:t>
            </a:r>
            <a:r>
              <a:rPr lang="en-US" altLang="zh-CN" dirty="0" err="1"/>
              <a:t>rega</a:t>
            </a:r>
            <a:r>
              <a:rPr lang="zh-CN" altLang="en-US" dirty="0"/>
              <a:t>译码以确定</a:t>
            </a:r>
            <a:r>
              <a:rPr lang="en-US" altLang="zh-CN" dirty="0"/>
              <a:t>result</a:t>
            </a:r>
            <a:r>
              <a:rPr lang="zh-CN" altLang="en-US" dirty="0"/>
              <a:t>的值。</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2571736" y="142852"/>
            <a:ext cx="3361563" cy="3575304"/>
          </a:xfrm>
          <a:prstGeom prst="rect">
            <a:avLst/>
          </a:prstGeom>
          <a:noFill/>
          <a:ln w="9525">
            <a:noFill/>
            <a:miter lim="800000"/>
            <a:headEnd/>
            <a:tailEnd/>
          </a:ln>
          <a:effectLst/>
        </p:spPr>
      </p:pic>
      <p:sp>
        <p:nvSpPr>
          <p:cNvPr id="5" name="矩形 4"/>
          <p:cNvSpPr/>
          <p:nvPr/>
        </p:nvSpPr>
        <p:spPr>
          <a:xfrm>
            <a:off x="285720" y="5214950"/>
            <a:ext cx="8643998" cy="646331"/>
          </a:xfrm>
          <a:prstGeom prst="rect">
            <a:avLst/>
          </a:prstGeom>
        </p:spPr>
        <p:txBody>
          <a:bodyPr wrap="square">
            <a:spAutoFit/>
          </a:bodyPr>
          <a:lstStyle/>
          <a:p>
            <a:r>
              <a:rPr lang="en-US" altLang="zh-CN" dirty="0"/>
              <a:t>g) case</a:t>
            </a:r>
            <a:r>
              <a:rPr lang="zh-CN" altLang="en-US" dirty="0"/>
              <a:t>语句的所有表达式的值的位宽必须相等，只有这样控制表达式和分支表达式才能进行对应位的比较。</a:t>
            </a:r>
          </a:p>
        </p:txBody>
      </p:sp>
      <p:sp>
        <p:nvSpPr>
          <p:cNvPr id="6" name="矩形 5"/>
          <p:cNvSpPr/>
          <p:nvPr/>
        </p:nvSpPr>
        <p:spPr>
          <a:xfrm>
            <a:off x="285720" y="3774048"/>
            <a:ext cx="8501122" cy="369332"/>
          </a:xfrm>
          <a:prstGeom prst="rect">
            <a:avLst/>
          </a:prstGeom>
        </p:spPr>
        <p:txBody>
          <a:bodyPr wrap="square">
            <a:spAutoFit/>
          </a:bodyPr>
          <a:lstStyle/>
          <a:p>
            <a:r>
              <a:rPr lang="en-US" altLang="zh-CN" dirty="0"/>
              <a:t>d) </a:t>
            </a:r>
            <a:r>
              <a:rPr lang="zh-CN" altLang="en-US" dirty="0"/>
              <a:t>每一个</a:t>
            </a:r>
            <a:r>
              <a:rPr lang="en-US" altLang="zh-CN" dirty="0"/>
              <a:t>case</a:t>
            </a:r>
            <a:r>
              <a:rPr lang="zh-CN" altLang="en-US" dirty="0"/>
              <a:t>分项的分支表达式的值必须互不相同，否则就会出现矛盾现象。 </a:t>
            </a:r>
          </a:p>
        </p:txBody>
      </p:sp>
      <p:sp>
        <p:nvSpPr>
          <p:cNvPr id="7" name="矩形 6"/>
          <p:cNvSpPr/>
          <p:nvPr/>
        </p:nvSpPr>
        <p:spPr>
          <a:xfrm>
            <a:off x="285720" y="4143380"/>
            <a:ext cx="8643998" cy="369332"/>
          </a:xfrm>
          <a:prstGeom prst="rect">
            <a:avLst/>
          </a:prstGeom>
        </p:spPr>
        <p:txBody>
          <a:bodyPr wrap="square">
            <a:spAutoFit/>
          </a:bodyPr>
          <a:lstStyle/>
          <a:p>
            <a:r>
              <a:rPr lang="en-US" altLang="zh-CN" dirty="0"/>
              <a:t>e) </a:t>
            </a:r>
            <a:r>
              <a:rPr lang="zh-CN" altLang="en-US" dirty="0"/>
              <a:t>执行完</a:t>
            </a:r>
            <a:r>
              <a:rPr lang="en-US" altLang="zh-CN" dirty="0"/>
              <a:t>case</a:t>
            </a:r>
            <a:r>
              <a:rPr lang="zh-CN" altLang="en-US" dirty="0"/>
              <a:t>分项后的语句，则跳出该</a:t>
            </a:r>
            <a:r>
              <a:rPr lang="en-US" altLang="zh-CN" dirty="0"/>
              <a:t>case</a:t>
            </a:r>
            <a:r>
              <a:rPr lang="zh-CN" altLang="en-US" dirty="0"/>
              <a:t>语句结构，终止</a:t>
            </a:r>
            <a:r>
              <a:rPr lang="en-US" altLang="zh-CN" dirty="0"/>
              <a:t>case</a:t>
            </a:r>
            <a:r>
              <a:rPr lang="zh-CN" altLang="en-US" dirty="0"/>
              <a:t>语句的执行。</a:t>
            </a:r>
          </a:p>
        </p:txBody>
      </p:sp>
      <p:sp>
        <p:nvSpPr>
          <p:cNvPr id="8" name="矩形 7"/>
          <p:cNvSpPr/>
          <p:nvPr/>
        </p:nvSpPr>
        <p:spPr>
          <a:xfrm>
            <a:off x="285720" y="4500570"/>
            <a:ext cx="9001156" cy="646331"/>
          </a:xfrm>
          <a:prstGeom prst="rect">
            <a:avLst/>
          </a:prstGeom>
        </p:spPr>
        <p:txBody>
          <a:bodyPr wrap="square">
            <a:spAutoFit/>
          </a:bodyPr>
          <a:lstStyle/>
          <a:p>
            <a:r>
              <a:rPr lang="en-US" altLang="zh-CN" dirty="0"/>
              <a:t>f) </a:t>
            </a:r>
            <a:r>
              <a:rPr lang="zh-CN" altLang="en-US" dirty="0"/>
              <a:t>用</a:t>
            </a:r>
            <a:r>
              <a:rPr lang="en-US" altLang="zh-CN" dirty="0"/>
              <a:t>case</a:t>
            </a:r>
            <a:r>
              <a:rPr lang="zh-CN" altLang="en-US" dirty="0"/>
              <a:t>语句表达式进行比较的过程中，只有当信号的对应位的值能明确进行比较时， 比较才能成功。因此要注意详细说明</a:t>
            </a:r>
            <a:r>
              <a:rPr lang="en-US" altLang="zh-CN" dirty="0"/>
              <a:t>case</a:t>
            </a:r>
            <a:r>
              <a:rPr lang="zh-CN" altLang="en-US" dirty="0"/>
              <a:t>分项的分支表达式的值。</a:t>
            </a:r>
          </a:p>
        </p:txBody>
      </p:sp>
      <p:sp>
        <p:nvSpPr>
          <p:cNvPr id="9" name="矩形 8"/>
          <p:cNvSpPr/>
          <p:nvPr/>
        </p:nvSpPr>
        <p:spPr>
          <a:xfrm>
            <a:off x="285720" y="5857892"/>
            <a:ext cx="8501122" cy="646331"/>
          </a:xfrm>
          <a:prstGeom prst="rect">
            <a:avLst/>
          </a:prstGeom>
        </p:spPr>
        <p:txBody>
          <a:bodyPr wrap="square">
            <a:spAutoFit/>
          </a:bodyPr>
          <a:lstStyle/>
          <a:p>
            <a:r>
              <a:rPr lang="zh-CN" altLang="en-US" dirty="0">
                <a:solidFill>
                  <a:prstClr val="black"/>
                </a:solidFill>
              </a:rPr>
              <a:t>一个经常犯的错误是用</a:t>
            </a:r>
            <a:r>
              <a:rPr lang="en-US" altLang="zh-CN" dirty="0">
                <a:solidFill>
                  <a:prstClr val="black"/>
                </a:solidFill>
              </a:rPr>
              <a:t>‘</a:t>
            </a:r>
            <a:r>
              <a:rPr lang="en-US" altLang="zh-CN" dirty="0" err="1">
                <a:solidFill>
                  <a:prstClr val="black"/>
                </a:solidFill>
              </a:rPr>
              <a:t>bx</a:t>
            </a:r>
            <a:r>
              <a:rPr lang="en-US" altLang="zh-CN" dirty="0">
                <a:solidFill>
                  <a:prstClr val="black"/>
                </a:solidFill>
              </a:rPr>
              <a:t>, ’</a:t>
            </a:r>
            <a:r>
              <a:rPr lang="en-US" altLang="zh-CN" dirty="0" err="1">
                <a:solidFill>
                  <a:prstClr val="black"/>
                </a:solidFill>
              </a:rPr>
              <a:t>bz</a:t>
            </a:r>
            <a:r>
              <a:rPr lang="en-US" altLang="zh-CN" dirty="0">
                <a:solidFill>
                  <a:prstClr val="black"/>
                </a:solidFill>
              </a:rPr>
              <a:t> </a:t>
            </a:r>
            <a:r>
              <a:rPr lang="zh-CN" altLang="en-US" dirty="0">
                <a:solidFill>
                  <a:prstClr val="black"/>
                </a:solidFill>
              </a:rPr>
              <a:t>来替代 </a:t>
            </a:r>
            <a:r>
              <a:rPr lang="en-US" altLang="zh-CN" dirty="0" err="1">
                <a:solidFill>
                  <a:prstClr val="black"/>
                </a:solidFill>
              </a:rPr>
              <a:t>n‘bx</a:t>
            </a:r>
            <a:r>
              <a:rPr lang="en-US" altLang="zh-CN" dirty="0">
                <a:solidFill>
                  <a:prstClr val="black"/>
                </a:solidFill>
              </a:rPr>
              <a:t>, </a:t>
            </a:r>
            <a:r>
              <a:rPr lang="en-US" altLang="zh-CN" dirty="0" err="1">
                <a:solidFill>
                  <a:prstClr val="black"/>
                </a:solidFill>
              </a:rPr>
              <a:t>n’bz</a:t>
            </a:r>
            <a:r>
              <a:rPr lang="zh-CN" altLang="en-US" dirty="0">
                <a:solidFill>
                  <a:prstClr val="black"/>
                </a:solidFill>
              </a:rPr>
              <a:t>，这不对。因为信号</a:t>
            </a:r>
            <a:r>
              <a:rPr lang="en-US" altLang="zh-CN" dirty="0">
                <a:solidFill>
                  <a:prstClr val="black"/>
                </a:solidFill>
              </a:rPr>
              <a:t>x, z</a:t>
            </a:r>
            <a:r>
              <a:rPr lang="zh-CN" altLang="en-US" dirty="0">
                <a:solidFill>
                  <a:prstClr val="black"/>
                </a:solidFill>
              </a:rPr>
              <a:t>的缺省宽度是机器的字节宽度，通常是</a:t>
            </a:r>
            <a:r>
              <a:rPr lang="en-US" altLang="zh-CN" dirty="0">
                <a:solidFill>
                  <a:prstClr val="black"/>
                </a:solidFill>
              </a:rPr>
              <a:t>32</a:t>
            </a:r>
            <a:r>
              <a:rPr lang="zh-CN" altLang="en-US" dirty="0">
                <a:solidFill>
                  <a:prstClr val="black"/>
                </a:solidFill>
              </a:rPr>
              <a:t>位</a:t>
            </a:r>
            <a:r>
              <a:rPr lang="en-US" altLang="zh-CN" dirty="0">
                <a:solidFill>
                  <a:prstClr val="black"/>
                </a:solidFill>
              </a:rPr>
              <a:t>(</a:t>
            </a:r>
            <a:r>
              <a:rPr lang="zh-CN" altLang="en-US" dirty="0">
                <a:solidFill>
                  <a:prstClr val="black"/>
                </a:solidFill>
              </a:rPr>
              <a:t>此处 </a:t>
            </a:r>
            <a:r>
              <a:rPr lang="en-US" altLang="zh-CN" dirty="0">
                <a:solidFill>
                  <a:prstClr val="black"/>
                </a:solidFill>
              </a:rPr>
              <a:t>n </a:t>
            </a:r>
            <a:r>
              <a:rPr lang="zh-CN" altLang="en-US" dirty="0">
                <a:solidFill>
                  <a:prstClr val="black"/>
                </a:solidFill>
              </a:rPr>
              <a:t>是</a:t>
            </a:r>
            <a:r>
              <a:rPr lang="en-US" altLang="zh-CN" dirty="0">
                <a:solidFill>
                  <a:prstClr val="black"/>
                </a:solidFill>
              </a:rPr>
              <a:t>case</a:t>
            </a:r>
            <a:r>
              <a:rPr lang="zh-CN" altLang="en-US" dirty="0">
                <a:solidFill>
                  <a:prstClr val="black"/>
                </a:solidFill>
              </a:rPr>
              <a:t>控制表达 式的位宽</a:t>
            </a:r>
            <a:r>
              <a:rPr lang="en-US" altLang="zh-CN" dirty="0">
                <a:solidFill>
                  <a:prstClr val="black"/>
                </a:solidFill>
              </a:rPr>
              <a:t>)</a:t>
            </a:r>
            <a:r>
              <a:rPr lang="zh-CN" altLang="en-US" dirty="0">
                <a:solidFill>
                  <a:prstClr val="black"/>
                </a:solidFill>
              </a:rPr>
              <a:t>。 </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428596" y="285728"/>
            <a:ext cx="2809875" cy="43815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514380" y="785794"/>
            <a:ext cx="8343900" cy="1181100"/>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a:srcRect/>
          <a:stretch>
            <a:fillRect/>
          </a:stretch>
        </p:blipFill>
        <p:spPr bwMode="auto">
          <a:xfrm>
            <a:off x="500034" y="1981192"/>
            <a:ext cx="2619375" cy="304800"/>
          </a:xfrm>
          <a:prstGeom prst="rect">
            <a:avLst/>
          </a:prstGeom>
          <a:noFill/>
          <a:ln w="9525">
            <a:noFill/>
            <a:miter lim="800000"/>
            <a:headEnd/>
            <a:tailEnd/>
          </a:ln>
          <a:effectLst/>
        </p:spPr>
      </p:pic>
      <p:pic>
        <p:nvPicPr>
          <p:cNvPr id="5125" name="Picture 5"/>
          <p:cNvPicPr>
            <a:picLocks noChangeAspect="1" noChangeArrowheads="1"/>
          </p:cNvPicPr>
          <p:nvPr/>
        </p:nvPicPr>
        <p:blipFill>
          <a:blip r:embed="rId5"/>
          <a:srcRect/>
          <a:stretch>
            <a:fillRect/>
          </a:stretch>
        </p:blipFill>
        <p:spPr bwMode="auto">
          <a:xfrm>
            <a:off x="1285852" y="2428868"/>
            <a:ext cx="1171575" cy="314325"/>
          </a:xfrm>
          <a:prstGeom prst="rect">
            <a:avLst/>
          </a:prstGeom>
          <a:noFill/>
          <a:ln w="9525">
            <a:noFill/>
            <a:miter lim="800000"/>
            <a:headEnd/>
            <a:tailEnd/>
          </a:ln>
          <a:effectLst/>
        </p:spPr>
      </p:pic>
      <p:pic>
        <p:nvPicPr>
          <p:cNvPr id="5126" name="Picture 6"/>
          <p:cNvPicPr>
            <a:picLocks noChangeAspect="1" noChangeArrowheads="1"/>
          </p:cNvPicPr>
          <p:nvPr/>
        </p:nvPicPr>
        <p:blipFill>
          <a:blip r:embed="rId6"/>
          <a:srcRect/>
          <a:stretch>
            <a:fillRect/>
          </a:stretch>
        </p:blipFill>
        <p:spPr bwMode="auto">
          <a:xfrm>
            <a:off x="428596" y="2857496"/>
            <a:ext cx="1381125" cy="304800"/>
          </a:xfrm>
          <a:prstGeom prst="rect">
            <a:avLst/>
          </a:prstGeom>
          <a:noFill/>
          <a:ln w="9525">
            <a:noFill/>
            <a:miter lim="800000"/>
            <a:headEnd/>
            <a:tailEnd/>
          </a:ln>
          <a:effectLst/>
        </p:spPr>
      </p:pic>
      <p:pic>
        <p:nvPicPr>
          <p:cNvPr id="5127" name="Picture 7"/>
          <p:cNvPicPr>
            <a:picLocks noChangeAspect="1" noChangeArrowheads="1"/>
          </p:cNvPicPr>
          <p:nvPr/>
        </p:nvPicPr>
        <p:blipFill>
          <a:blip r:embed="rId7"/>
          <a:srcRect/>
          <a:stretch>
            <a:fillRect/>
          </a:stretch>
        </p:blipFill>
        <p:spPr bwMode="auto">
          <a:xfrm>
            <a:off x="1785918" y="2857496"/>
            <a:ext cx="3219450" cy="304800"/>
          </a:xfrm>
          <a:prstGeom prst="rect">
            <a:avLst/>
          </a:prstGeom>
          <a:noFill/>
          <a:ln w="9525">
            <a:noFill/>
            <a:miter lim="800000"/>
            <a:headEnd/>
            <a:tailEnd/>
          </a:ln>
          <a:effectLst/>
        </p:spPr>
      </p:pic>
      <p:grpSp>
        <p:nvGrpSpPr>
          <p:cNvPr id="14" name="组合 13"/>
          <p:cNvGrpSpPr>
            <a:grpSpLocks noChangeAspect="1"/>
          </p:cNvGrpSpPr>
          <p:nvPr/>
        </p:nvGrpSpPr>
        <p:grpSpPr>
          <a:xfrm>
            <a:off x="-31" y="3200402"/>
            <a:ext cx="9094045" cy="352901"/>
            <a:chOff x="-32" y="3200401"/>
            <a:chExt cx="9572692" cy="371475"/>
          </a:xfrm>
        </p:grpSpPr>
        <p:pic>
          <p:nvPicPr>
            <p:cNvPr id="5129" name="Picture 9"/>
            <p:cNvPicPr>
              <a:picLocks noChangeAspect="1" noChangeArrowheads="1"/>
            </p:cNvPicPr>
            <p:nvPr/>
          </p:nvPicPr>
          <p:blipFill>
            <a:blip r:embed="rId8"/>
            <a:srcRect/>
            <a:stretch>
              <a:fillRect/>
            </a:stretch>
          </p:blipFill>
          <p:spPr bwMode="auto">
            <a:xfrm>
              <a:off x="-32" y="3200401"/>
              <a:ext cx="5000625" cy="371475"/>
            </a:xfrm>
            <a:prstGeom prst="rect">
              <a:avLst/>
            </a:prstGeom>
            <a:noFill/>
            <a:ln w="9525">
              <a:noFill/>
              <a:miter lim="800000"/>
              <a:headEnd/>
              <a:tailEnd/>
            </a:ln>
            <a:effectLst/>
          </p:spPr>
        </p:pic>
        <p:pic>
          <p:nvPicPr>
            <p:cNvPr id="5131" name="Picture 11"/>
            <p:cNvPicPr>
              <a:picLocks noChangeAspect="1" noChangeArrowheads="1"/>
            </p:cNvPicPr>
            <p:nvPr/>
          </p:nvPicPr>
          <p:blipFill>
            <a:blip r:embed="rId9"/>
            <a:srcRect/>
            <a:stretch>
              <a:fillRect/>
            </a:stretch>
          </p:blipFill>
          <p:spPr bwMode="auto">
            <a:xfrm>
              <a:off x="4953035" y="3257335"/>
              <a:ext cx="4619625" cy="266700"/>
            </a:xfrm>
            <a:prstGeom prst="rect">
              <a:avLst/>
            </a:prstGeom>
            <a:noFill/>
            <a:ln w="9525">
              <a:noFill/>
              <a:miter lim="800000"/>
              <a:headEnd/>
              <a:tailEnd/>
            </a:ln>
            <a:effectLst/>
          </p:spPr>
        </p:pic>
      </p:grpSp>
      <p:grpSp>
        <p:nvGrpSpPr>
          <p:cNvPr id="18" name="组合 17"/>
          <p:cNvGrpSpPr>
            <a:grpSpLocks noChangeAspect="1"/>
          </p:cNvGrpSpPr>
          <p:nvPr/>
        </p:nvGrpSpPr>
        <p:grpSpPr>
          <a:xfrm>
            <a:off x="59063" y="3533778"/>
            <a:ext cx="9084969" cy="307658"/>
            <a:chOff x="71406" y="3533778"/>
            <a:chExt cx="9563125" cy="323850"/>
          </a:xfrm>
        </p:grpSpPr>
        <p:pic>
          <p:nvPicPr>
            <p:cNvPr id="5132" name="Picture 12"/>
            <p:cNvPicPr>
              <a:picLocks noChangeAspect="1" noChangeArrowheads="1"/>
            </p:cNvPicPr>
            <p:nvPr/>
          </p:nvPicPr>
          <p:blipFill>
            <a:blip r:embed="rId10"/>
            <a:srcRect/>
            <a:stretch>
              <a:fillRect/>
            </a:stretch>
          </p:blipFill>
          <p:spPr bwMode="auto">
            <a:xfrm>
              <a:off x="71406" y="3533778"/>
              <a:ext cx="3581400" cy="323850"/>
            </a:xfrm>
            <a:prstGeom prst="rect">
              <a:avLst/>
            </a:prstGeom>
            <a:noFill/>
            <a:ln w="9525">
              <a:noFill/>
              <a:miter lim="800000"/>
              <a:headEnd/>
              <a:tailEnd/>
            </a:ln>
            <a:effectLst/>
          </p:spPr>
        </p:pic>
        <p:pic>
          <p:nvPicPr>
            <p:cNvPr id="5134" name="Picture 14"/>
            <p:cNvPicPr>
              <a:picLocks noChangeAspect="1" noChangeArrowheads="1"/>
            </p:cNvPicPr>
            <p:nvPr/>
          </p:nvPicPr>
          <p:blipFill>
            <a:blip r:embed="rId11"/>
            <a:srcRect/>
            <a:stretch>
              <a:fillRect/>
            </a:stretch>
          </p:blipFill>
          <p:spPr bwMode="auto">
            <a:xfrm>
              <a:off x="3643306" y="3571876"/>
              <a:ext cx="5991225" cy="285750"/>
            </a:xfrm>
            <a:prstGeom prst="rect">
              <a:avLst/>
            </a:prstGeom>
            <a:noFill/>
            <a:ln w="9525">
              <a:noFill/>
              <a:miter lim="800000"/>
              <a:headEnd/>
              <a:tailEnd/>
            </a:ln>
            <a:effectLst/>
          </p:spPr>
        </p:pic>
      </p:grpSp>
      <p:pic>
        <p:nvPicPr>
          <p:cNvPr id="5135" name="Picture 15"/>
          <p:cNvPicPr>
            <a:picLocks noChangeAspect="1" noChangeArrowheads="1"/>
          </p:cNvPicPr>
          <p:nvPr/>
        </p:nvPicPr>
        <p:blipFill>
          <a:blip r:embed="rId12"/>
          <a:srcRect/>
          <a:stretch>
            <a:fillRect/>
          </a:stretch>
        </p:blipFill>
        <p:spPr bwMode="auto">
          <a:xfrm>
            <a:off x="99993" y="3900493"/>
            <a:ext cx="1685925" cy="314325"/>
          </a:xfrm>
          <a:prstGeom prst="rect">
            <a:avLst/>
          </a:prstGeom>
          <a:noFill/>
          <a:ln w="9525">
            <a:noFill/>
            <a:miter lim="800000"/>
            <a:headEnd/>
            <a:tailEnd/>
          </a:ln>
          <a:effectLst/>
        </p:spPr>
      </p:pic>
      <p:pic>
        <p:nvPicPr>
          <p:cNvPr id="5136" name="Picture 16"/>
          <p:cNvPicPr>
            <a:picLocks noChangeAspect="1" noChangeArrowheads="1"/>
          </p:cNvPicPr>
          <p:nvPr/>
        </p:nvPicPr>
        <p:blipFill>
          <a:blip r:embed="rId13"/>
          <a:srcRect/>
          <a:stretch>
            <a:fillRect/>
          </a:stretch>
        </p:blipFill>
        <p:spPr bwMode="auto">
          <a:xfrm>
            <a:off x="500034" y="4357694"/>
            <a:ext cx="3762375" cy="295275"/>
          </a:xfrm>
          <a:prstGeom prst="rect">
            <a:avLst/>
          </a:prstGeom>
          <a:noFill/>
          <a:ln w="9525">
            <a:noFill/>
            <a:miter lim="800000"/>
            <a:headEnd/>
            <a:tailEnd/>
          </a:ln>
          <a:effectLst/>
        </p:spPr>
      </p:pic>
      <p:pic>
        <p:nvPicPr>
          <p:cNvPr id="5137" name="Picture 17"/>
          <p:cNvPicPr>
            <a:picLocks noChangeAspect="1" noChangeArrowheads="1"/>
          </p:cNvPicPr>
          <p:nvPr/>
        </p:nvPicPr>
        <p:blipFill>
          <a:blip r:embed="rId14"/>
          <a:srcRect/>
          <a:stretch>
            <a:fillRect/>
          </a:stretch>
        </p:blipFill>
        <p:spPr bwMode="auto">
          <a:xfrm>
            <a:off x="4429124" y="4357694"/>
            <a:ext cx="2381250" cy="295275"/>
          </a:xfrm>
          <a:prstGeom prst="rect">
            <a:avLst/>
          </a:prstGeom>
          <a:noFill/>
          <a:ln w="9525">
            <a:noFill/>
            <a:miter lim="800000"/>
            <a:headEnd/>
            <a:tailEnd/>
          </a:ln>
          <a:effectLst/>
        </p:spPr>
      </p:pic>
      <p:pic>
        <p:nvPicPr>
          <p:cNvPr id="5138" name="Picture 18"/>
          <p:cNvPicPr>
            <a:picLocks noChangeAspect="1" noChangeArrowheads="1"/>
          </p:cNvPicPr>
          <p:nvPr/>
        </p:nvPicPr>
        <p:blipFill>
          <a:blip r:embed="rId15"/>
          <a:srcRect/>
          <a:stretch>
            <a:fillRect/>
          </a:stretch>
        </p:blipFill>
        <p:spPr bwMode="auto">
          <a:xfrm>
            <a:off x="6786578" y="4286256"/>
            <a:ext cx="857250" cy="333375"/>
          </a:xfrm>
          <a:prstGeom prst="rect">
            <a:avLst/>
          </a:prstGeom>
          <a:noFill/>
          <a:ln w="9525">
            <a:noFill/>
            <a:miter lim="800000"/>
            <a:headEnd/>
            <a:tailEnd/>
          </a:ln>
          <a:effectLst/>
        </p:spPr>
      </p:pic>
      <p:pic>
        <p:nvPicPr>
          <p:cNvPr id="5139" name="Picture 19"/>
          <p:cNvPicPr>
            <a:picLocks noChangeAspect="1" noChangeArrowheads="1"/>
          </p:cNvPicPr>
          <p:nvPr/>
        </p:nvPicPr>
        <p:blipFill>
          <a:blip r:embed="rId16"/>
          <a:srcRect/>
          <a:stretch>
            <a:fillRect/>
          </a:stretch>
        </p:blipFill>
        <p:spPr bwMode="auto">
          <a:xfrm>
            <a:off x="214282" y="4643446"/>
            <a:ext cx="8277225" cy="600075"/>
          </a:xfrm>
          <a:prstGeom prst="rect">
            <a:avLst/>
          </a:prstGeom>
          <a:noFill/>
          <a:ln w="9525">
            <a:noFill/>
            <a:miter lim="800000"/>
            <a:headEnd/>
            <a:tailEnd/>
          </a:ln>
          <a:effec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3"/>
          <p:cNvPicPr>
            <a:picLocks noChangeAspect="1" noChangeArrowheads="1"/>
          </p:cNvPicPr>
          <p:nvPr/>
        </p:nvPicPr>
        <p:blipFill>
          <a:blip r:embed="rId2"/>
          <a:srcRect/>
          <a:stretch>
            <a:fillRect/>
          </a:stretch>
        </p:blipFill>
        <p:spPr bwMode="auto">
          <a:xfrm>
            <a:off x="661988" y="752475"/>
            <a:ext cx="7820025" cy="5353050"/>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srcRect/>
          <a:stretch>
            <a:fillRect/>
          </a:stretch>
        </p:blipFill>
        <p:spPr bwMode="auto">
          <a:xfrm>
            <a:off x="1847850" y="1347788"/>
            <a:ext cx="5448300" cy="4162425"/>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srcRect/>
          <a:stretch>
            <a:fillRect/>
          </a:stretch>
        </p:blipFill>
        <p:spPr bwMode="auto">
          <a:xfrm>
            <a:off x="285720" y="642918"/>
            <a:ext cx="5194554" cy="2253996"/>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a:off x="279086" y="3857628"/>
            <a:ext cx="4792980" cy="19812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5314980" y="3714751"/>
            <a:ext cx="3543300" cy="2263140"/>
          </a:xfrm>
          <a:prstGeom prst="rect">
            <a:avLst/>
          </a:prstGeom>
          <a:noFill/>
          <a:ln w="9525">
            <a:noFill/>
            <a:miter lim="800000"/>
            <a:headEnd/>
            <a:tailEnd/>
          </a:ln>
          <a:effectLst/>
        </p:spPr>
      </p:pic>
      <p:sp>
        <p:nvSpPr>
          <p:cNvPr id="5" name="矩形 4"/>
          <p:cNvSpPr/>
          <p:nvPr/>
        </p:nvSpPr>
        <p:spPr>
          <a:xfrm>
            <a:off x="5786446" y="642918"/>
            <a:ext cx="3071834" cy="1754326"/>
          </a:xfrm>
          <a:prstGeom prst="rect">
            <a:avLst/>
          </a:prstGeom>
        </p:spPr>
        <p:txBody>
          <a:bodyPr wrap="square">
            <a:spAutoFit/>
          </a:bodyPr>
          <a:lstStyle/>
          <a:p>
            <a:r>
              <a:rPr lang="zh-CN" altLang="en-US" dirty="0"/>
              <a:t>所谓不予考虑，即在表达式进行比较时， 不将该位的状态考虑在内。这样在</a:t>
            </a:r>
            <a:r>
              <a:rPr lang="en-US" altLang="zh-CN" dirty="0"/>
              <a:t>case</a:t>
            </a:r>
            <a:r>
              <a:rPr lang="zh-CN" altLang="en-US" dirty="0"/>
              <a:t>语句表达式进行比较时，就可以灵活地设置以对信号的某些位 进行比较。</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4348" y="500042"/>
            <a:ext cx="4572000" cy="369332"/>
          </a:xfrm>
          <a:prstGeom prst="rect">
            <a:avLst/>
          </a:prstGeom>
        </p:spPr>
        <p:txBody>
          <a:bodyPr>
            <a:spAutoFit/>
          </a:bodyPr>
          <a:lstStyle/>
          <a:p>
            <a:r>
              <a:rPr lang="en-US" altLang="zh-CN" dirty="0"/>
              <a:t>3.</a:t>
            </a:r>
            <a:r>
              <a:rPr lang="zh-CN" altLang="en-US" dirty="0"/>
              <a:t>条件语句使用不当问题</a:t>
            </a:r>
          </a:p>
        </p:txBody>
      </p:sp>
      <p:sp>
        <p:nvSpPr>
          <p:cNvPr id="5" name="矩形 4"/>
          <p:cNvSpPr/>
          <p:nvPr/>
        </p:nvSpPr>
        <p:spPr>
          <a:xfrm>
            <a:off x="785786" y="1000108"/>
            <a:ext cx="8001056" cy="369332"/>
          </a:xfrm>
          <a:prstGeom prst="rect">
            <a:avLst/>
          </a:prstGeom>
        </p:spPr>
        <p:txBody>
          <a:bodyPr wrap="square">
            <a:spAutoFit/>
          </a:bodyPr>
          <a:lstStyle/>
          <a:p>
            <a:r>
              <a:rPr lang="zh-CN" altLang="en-US" dirty="0"/>
              <a:t>由于不正确使用条件语句，生成了并不想要的锁存器。</a:t>
            </a:r>
          </a:p>
        </p:txBody>
      </p:sp>
      <p:sp>
        <p:nvSpPr>
          <p:cNvPr id="6" name="矩形 5"/>
          <p:cNvSpPr/>
          <p:nvPr/>
        </p:nvSpPr>
        <p:spPr>
          <a:xfrm>
            <a:off x="928662" y="1500174"/>
            <a:ext cx="1455848" cy="369332"/>
          </a:xfrm>
          <a:prstGeom prst="rect">
            <a:avLst/>
          </a:prstGeom>
        </p:spPr>
        <p:txBody>
          <a:bodyPr wrap="none">
            <a:spAutoFit/>
          </a:bodyPr>
          <a:lstStyle/>
          <a:p>
            <a:r>
              <a:rPr lang="zh-CN" altLang="en-US" dirty="0"/>
              <a:t>实例分析</a:t>
            </a:r>
            <a:r>
              <a:rPr lang="en-US" altLang="zh-CN" dirty="0"/>
              <a:t>1</a:t>
            </a:r>
            <a:r>
              <a:rPr lang="zh-CN" altLang="en-US" dirty="0"/>
              <a:t>：</a:t>
            </a:r>
          </a:p>
        </p:txBody>
      </p:sp>
      <p:pic>
        <p:nvPicPr>
          <p:cNvPr id="1026" name="Picture 2"/>
          <p:cNvPicPr>
            <a:picLocks noChangeAspect="1" noChangeArrowheads="1"/>
          </p:cNvPicPr>
          <p:nvPr/>
        </p:nvPicPr>
        <p:blipFill>
          <a:blip r:embed="rId2"/>
          <a:srcRect/>
          <a:stretch>
            <a:fillRect/>
          </a:stretch>
        </p:blipFill>
        <p:spPr bwMode="auto">
          <a:xfrm>
            <a:off x="1214414" y="1928802"/>
            <a:ext cx="2383536" cy="2163318"/>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383934" y="1857364"/>
            <a:ext cx="2474214" cy="2208657"/>
          </a:xfrm>
          <a:prstGeom prst="rect">
            <a:avLst/>
          </a:prstGeom>
          <a:noFill/>
          <a:ln w="9525">
            <a:noFill/>
            <a:miter lim="800000"/>
            <a:headEnd/>
            <a:tailEnd/>
          </a:ln>
          <a:effectLst/>
        </p:spPr>
      </p:pic>
      <p:sp>
        <p:nvSpPr>
          <p:cNvPr id="9" name="矩形 8"/>
          <p:cNvSpPr/>
          <p:nvPr/>
        </p:nvSpPr>
        <p:spPr>
          <a:xfrm>
            <a:off x="642910" y="4143380"/>
            <a:ext cx="3857652" cy="646331"/>
          </a:xfrm>
          <a:prstGeom prst="rect">
            <a:avLst/>
          </a:prstGeom>
        </p:spPr>
        <p:txBody>
          <a:bodyPr wrap="square">
            <a:spAutoFit/>
          </a:bodyPr>
          <a:lstStyle/>
          <a:p>
            <a:r>
              <a:rPr lang="zh-CN" altLang="en-US" dirty="0"/>
              <a:t>    上述</a:t>
            </a:r>
            <a:r>
              <a:rPr lang="en-US" altLang="zh-CN" dirty="0"/>
              <a:t>“always”</a:t>
            </a:r>
            <a:r>
              <a:rPr lang="zh-CN" altLang="en-US" dirty="0"/>
              <a:t>块中，没有写出 </a:t>
            </a:r>
            <a:r>
              <a:rPr lang="en-US" altLang="zh-CN" dirty="0"/>
              <a:t>al = 0 </a:t>
            </a:r>
            <a:r>
              <a:rPr lang="zh-CN" altLang="en-US" dirty="0"/>
              <a:t>时的结果</a:t>
            </a:r>
            <a:r>
              <a:rPr lang="en-US" altLang="zh-CN" dirty="0"/>
              <a:t>, </a:t>
            </a:r>
            <a:r>
              <a:rPr lang="zh-CN" altLang="en-US" dirty="0"/>
              <a:t>那么当</a:t>
            </a:r>
            <a:r>
              <a:rPr lang="en-US" altLang="zh-CN" dirty="0"/>
              <a:t>al=0</a:t>
            </a:r>
            <a:r>
              <a:rPr lang="zh-CN" altLang="en-US" dirty="0"/>
              <a:t>时会怎么样呢？</a:t>
            </a:r>
          </a:p>
        </p:txBody>
      </p:sp>
      <p:sp>
        <p:nvSpPr>
          <p:cNvPr id="11" name="矩形 10"/>
          <p:cNvSpPr/>
          <p:nvPr/>
        </p:nvSpPr>
        <p:spPr>
          <a:xfrm>
            <a:off x="714348" y="4929198"/>
            <a:ext cx="3786214" cy="1200329"/>
          </a:xfrm>
          <a:prstGeom prst="rect">
            <a:avLst/>
          </a:prstGeom>
        </p:spPr>
        <p:txBody>
          <a:bodyPr wrap="square">
            <a:spAutoFit/>
          </a:bodyPr>
          <a:lstStyle/>
          <a:p>
            <a:r>
              <a:rPr lang="zh-CN" altLang="en-US" dirty="0"/>
              <a:t>注意：在</a:t>
            </a:r>
            <a:r>
              <a:rPr lang="en-US" altLang="zh-CN" dirty="0"/>
              <a:t>"always"</a:t>
            </a:r>
            <a:r>
              <a:rPr lang="zh-CN" altLang="en-US" dirty="0"/>
              <a:t>块内，如果在给定的条件下变量没有赋值，这个变量将保持原值，也就是说会生成一个锁 存器！ </a:t>
            </a:r>
          </a:p>
        </p:txBody>
      </p:sp>
      <p:sp>
        <p:nvSpPr>
          <p:cNvPr id="12" name="矩形 11"/>
          <p:cNvSpPr/>
          <p:nvPr/>
        </p:nvSpPr>
        <p:spPr>
          <a:xfrm>
            <a:off x="5072066" y="4143380"/>
            <a:ext cx="3714776" cy="646331"/>
          </a:xfrm>
          <a:prstGeom prst="rect">
            <a:avLst/>
          </a:prstGeom>
        </p:spPr>
        <p:txBody>
          <a:bodyPr wrap="square">
            <a:spAutoFit/>
          </a:bodyPr>
          <a:lstStyle/>
          <a:p>
            <a:r>
              <a:rPr lang="zh-CN" altLang="en-US" dirty="0"/>
              <a:t>如果希望设计当 </a:t>
            </a:r>
            <a:r>
              <a:rPr lang="en-US" altLang="zh-CN" dirty="0"/>
              <a:t>al = 0 </a:t>
            </a:r>
            <a:r>
              <a:rPr lang="zh-CN" altLang="en-US" dirty="0"/>
              <a:t>时</a:t>
            </a:r>
            <a:r>
              <a:rPr lang="en-US" altLang="zh-CN" dirty="0"/>
              <a:t>q</a:t>
            </a:r>
            <a:r>
              <a:rPr lang="zh-CN" altLang="en-US" dirty="0"/>
              <a:t>的值为</a:t>
            </a:r>
            <a:r>
              <a:rPr lang="en-US" altLang="zh-CN" dirty="0"/>
              <a:t>0</a:t>
            </a:r>
            <a:r>
              <a:rPr lang="zh-CN" altLang="en-US" dirty="0"/>
              <a:t>，需采用上述</a:t>
            </a:r>
            <a:r>
              <a:rPr lang="en-US" altLang="zh-CN" dirty="0"/>
              <a:t>“always”</a:t>
            </a:r>
            <a:r>
              <a:rPr lang="zh-CN" altLang="en-US" dirty="0"/>
              <a:t>块的设计，</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1472" y="583622"/>
            <a:ext cx="1455848" cy="369332"/>
          </a:xfrm>
          <a:prstGeom prst="rect">
            <a:avLst/>
          </a:prstGeom>
        </p:spPr>
        <p:txBody>
          <a:bodyPr wrap="none">
            <a:spAutoFit/>
          </a:bodyPr>
          <a:lstStyle/>
          <a:p>
            <a:r>
              <a:rPr lang="zh-CN" altLang="en-US" dirty="0"/>
              <a:t>实例分析</a:t>
            </a:r>
            <a:r>
              <a:rPr lang="en-US" altLang="zh-CN" dirty="0"/>
              <a:t>2</a:t>
            </a:r>
            <a:r>
              <a:rPr lang="zh-CN" altLang="en-US" dirty="0"/>
              <a:t>：</a:t>
            </a:r>
          </a:p>
        </p:txBody>
      </p:sp>
      <p:pic>
        <p:nvPicPr>
          <p:cNvPr id="2050" name="Picture 2"/>
          <p:cNvPicPr>
            <a:picLocks noChangeAspect="1" noChangeArrowheads="1"/>
          </p:cNvPicPr>
          <p:nvPr/>
        </p:nvPicPr>
        <p:blipFill>
          <a:blip r:embed="rId2"/>
          <a:srcRect/>
          <a:stretch>
            <a:fillRect/>
          </a:stretch>
        </p:blipFill>
        <p:spPr bwMode="auto">
          <a:xfrm>
            <a:off x="135477" y="869374"/>
            <a:ext cx="9008555" cy="2740914"/>
          </a:xfrm>
          <a:prstGeom prst="rect">
            <a:avLst/>
          </a:prstGeom>
          <a:noFill/>
          <a:ln w="9525">
            <a:noFill/>
            <a:miter lim="800000"/>
            <a:headEnd/>
            <a:tailEnd/>
          </a:ln>
          <a:effectLst/>
        </p:spPr>
      </p:pic>
      <p:sp>
        <p:nvSpPr>
          <p:cNvPr id="6" name="矩形 5"/>
          <p:cNvSpPr/>
          <p:nvPr/>
        </p:nvSpPr>
        <p:spPr>
          <a:xfrm>
            <a:off x="285720" y="142852"/>
            <a:ext cx="8572560" cy="369332"/>
          </a:xfrm>
          <a:prstGeom prst="rect">
            <a:avLst/>
          </a:prstGeom>
        </p:spPr>
        <p:txBody>
          <a:bodyPr wrap="square">
            <a:spAutoFit/>
          </a:bodyPr>
          <a:lstStyle/>
          <a:p>
            <a:r>
              <a:rPr lang="zh-CN" altLang="en-US" dirty="0"/>
              <a:t>另一种偶然生成锁存器是在使用</a:t>
            </a:r>
            <a:r>
              <a:rPr lang="en-US" altLang="zh-CN" dirty="0"/>
              <a:t>case</a:t>
            </a:r>
            <a:r>
              <a:rPr lang="zh-CN" altLang="en-US" dirty="0"/>
              <a:t>语句时缺少</a:t>
            </a:r>
            <a:r>
              <a:rPr lang="en-US" altLang="zh-CN" dirty="0"/>
              <a:t>default</a:t>
            </a:r>
            <a:r>
              <a:rPr lang="zh-CN" altLang="en-US" dirty="0"/>
              <a:t>项的情况下发生</a:t>
            </a:r>
          </a:p>
        </p:txBody>
      </p:sp>
      <p:sp>
        <p:nvSpPr>
          <p:cNvPr id="8" name="矩形 7"/>
          <p:cNvSpPr/>
          <p:nvPr/>
        </p:nvSpPr>
        <p:spPr>
          <a:xfrm>
            <a:off x="214282" y="3655456"/>
            <a:ext cx="8786842" cy="1200329"/>
          </a:xfrm>
          <a:prstGeom prst="rect">
            <a:avLst/>
          </a:prstGeom>
        </p:spPr>
        <p:txBody>
          <a:bodyPr wrap="square">
            <a:spAutoFit/>
          </a:bodyPr>
          <a:lstStyle/>
          <a:p>
            <a:r>
              <a:rPr lang="en-US" altLang="zh-CN" dirty="0"/>
              <a:t>case</a:t>
            </a:r>
            <a:r>
              <a:rPr lang="zh-CN" altLang="en-US" dirty="0"/>
              <a:t>语句的功能是：在某个信号（上例中的</a:t>
            </a:r>
            <a:r>
              <a:rPr lang="en-US" altLang="zh-CN" dirty="0" err="1"/>
              <a:t>sel</a:t>
            </a:r>
            <a:r>
              <a:rPr lang="en-US" altLang="zh-CN" dirty="0"/>
              <a:t>)</a:t>
            </a:r>
            <a:r>
              <a:rPr lang="zh-CN" altLang="en-US" dirty="0"/>
              <a:t>取不同的值时，给另一个信号（本、上例中的</a:t>
            </a:r>
            <a:r>
              <a:rPr lang="en-US" altLang="zh-CN" dirty="0"/>
              <a:t>q)</a:t>
            </a:r>
            <a:r>
              <a:rPr lang="zh-CN" altLang="en-US" dirty="0"/>
              <a:t>赋不同的值。左上图的例子，如果</a:t>
            </a:r>
            <a:r>
              <a:rPr lang="en-US" altLang="zh-CN" dirty="0" err="1"/>
              <a:t>sel</a:t>
            </a:r>
            <a:r>
              <a:rPr lang="en-US" altLang="zh-CN" dirty="0"/>
              <a:t>=0,q</a:t>
            </a:r>
            <a:r>
              <a:rPr lang="zh-CN" altLang="en-US" dirty="0"/>
              <a:t>取</a:t>
            </a:r>
            <a:r>
              <a:rPr lang="en-US" altLang="zh-CN" dirty="0"/>
              <a:t>a</a:t>
            </a:r>
            <a:r>
              <a:rPr lang="zh-CN" altLang="en-US" dirty="0"/>
              <a:t>值，而</a:t>
            </a:r>
            <a:r>
              <a:rPr lang="en-US" altLang="zh-CN" dirty="0" err="1"/>
              <a:t>sel</a:t>
            </a:r>
            <a:r>
              <a:rPr lang="en-US" altLang="zh-CN" dirty="0"/>
              <a:t>=11,q</a:t>
            </a:r>
            <a:r>
              <a:rPr lang="zh-CN" altLang="en-US" dirty="0"/>
              <a:t>取</a:t>
            </a:r>
            <a:r>
              <a:rPr lang="en-US" altLang="zh-CN" dirty="0"/>
              <a:t>b</a:t>
            </a:r>
            <a:r>
              <a:rPr lang="zh-CN" altLang="en-US" dirty="0"/>
              <a:t>的值。如果</a:t>
            </a:r>
            <a:r>
              <a:rPr lang="en-US" altLang="zh-CN" dirty="0" err="1"/>
              <a:t>sel</a:t>
            </a:r>
            <a:r>
              <a:rPr lang="zh-CN" altLang="en-US" dirty="0"/>
              <a:t>取</a:t>
            </a:r>
            <a:r>
              <a:rPr lang="en-US" altLang="zh-CN" dirty="0"/>
              <a:t>00</a:t>
            </a:r>
            <a:r>
              <a:rPr lang="zh-CN" altLang="en-US" dirty="0"/>
              <a:t>和</a:t>
            </a:r>
            <a:r>
              <a:rPr lang="en-US" altLang="zh-CN" dirty="0"/>
              <a:t>11</a:t>
            </a:r>
            <a:r>
              <a:rPr lang="zh-CN" altLang="en-US" dirty="0"/>
              <a:t>以外的值时，不清楚</a:t>
            </a:r>
            <a:r>
              <a:rPr lang="en-US" altLang="zh-CN" dirty="0"/>
              <a:t>q</a:t>
            </a:r>
            <a:r>
              <a:rPr lang="zh-CN" altLang="en-US" dirty="0"/>
              <a:t>将被赋予什么值。用</a:t>
            </a:r>
            <a:r>
              <a:rPr lang="en-US" altLang="zh-CN" dirty="0" err="1"/>
              <a:t>Verilog</a:t>
            </a:r>
            <a:r>
              <a:rPr lang="en-US" altLang="zh-CN" dirty="0"/>
              <a:t> HDL</a:t>
            </a:r>
            <a:r>
              <a:rPr lang="zh-CN" altLang="en-US" dirty="0"/>
              <a:t>写的程序， 即默认为</a:t>
            </a:r>
            <a:r>
              <a:rPr lang="en-US" altLang="zh-CN" dirty="0"/>
              <a:t>q</a:t>
            </a:r>
            <a:r>
              <a:rPr lang="zh-CN" altLang="en-US" dirty="0"/>
              <a:t>保持原值，这就会自动生成锁存器。 </a:t>
            </a:r>
          </a:p>
        </p:txBody>
      </p:sp>
      <p:sp>
        <p:nvSpPr>
          <p:cNvPr id="10" name="矩形 9"/>
          <p:cNvSpPr/>
          <p:nvPr/>
        </p:nvSpPr>
        <p:spPr>
          <a:xfrm>
            <a:off x="214282" y="4857760"/>
            <a:ext cx="8572560" cy="646331"/>
          </a:xfrm>
          <a:prstGeom prst="rect">
            <a:avLst/>
          </a:prstGeom>
        </p:spPr>
        <p:txBody>
          <a:bodyPr wrap="square">
            <a:spAutoFit/>
          </a:bodyPr>
          <a:lstStyle/>
          <a:p>
            <a:r>
              <a:rPr lang="zh-CN" altLang="en-US" dirty="0"/>
              <a:t>右上图的例子很明确，程序中的</a:t>
            </a:r>
            <a:r>
              <a:rPr lang="en-US" altLang="zh-CN" dirty="0"/>
              <a:t>case</a:t>
            </a:r>
            <a:r>
              <a:rPr lang="zh-CN" altLang="en-US" dirty="0"/>
              <a:t>语句有</a:t>
            </a:r>
            <a:r>
              <a:rPr lang="en-US" altLang="zh-CN" dirty="0"/>
              <a:t>default</a:t>
            </a:r>
            <a:r>
              <a:rPr lang="zh-CN" altLang="en-US" dirty="0"/>
              <a:t>项，指明了如果</a:t>
            </a:r>
            <a:r>
              <a:rPr lang="en-US" altLang="zh-CN" dirty="0" err="1"/>
              <a:t>sel</a:t>
            </a:r>
            <a:r>
              <a:rPr lang="zh-CN" altLang="en-US" dirty="0"/>
              <a:t>不取</a:t>
            </a:r>
            <a:r>
              <a:rPr lang="en-US" altLang="zh-CN" dirty="0"/>
              <a:t>00</a:t>
            </a:r>
            <a:r>
              <a:rPr lang="zh-CN" altLang="en-US" dirty="0"/>
              <a:t>或</a:t>
            </a:r>
            <a:r>
              <a:rPr lang="en-US" altLang="zh-CN" dirty="0"/>
              <a:t>11</a:t>
            </a:r>
            <a:r>
              <a:rPr lang="zh-CN" altLang="en-US" dirty="0"/>
              <a:t>时，编译器或仿真 器应赋给</a:t>
            </a:r>
            <a:r>
              <a:rPr lang="en-US" altLang="zh-CN" dirty="0"/>
              <a:t>q</a:t>
            </a:r>
            <a:r>
              <a:rPr lang="zh-CN" altLang="en-US" dirty="0"/>
              <a:t>的值为</a:t>
            </a:r>
            <a:r>
              <a:rPr lang="en-US" altLang="zh-CN" dirty="0"/>
              <a:t>0,</a:t>
            </a:r>
            <a:r>
              <a:rPr lang="zh-CN" altLang="en-US" dirty="0"/>
              <a:t>因此不需要锁存器。</a:t>
            </a:r>
          </a:p>
        </p:txBody>
      </p:sp>
      <p:sp>
        <p:nvSpPr>
          <p:cNvPr id="11" name="矩形 10"/>
          <p:cNvSpPr/>
          <p:nvPr/>
        </p:nvSpPr>
        <p:spPr>
          <a:xfrm>
            <a:off x="357158" y="5572140"/>
            <a:ext cx="8572560" cy="1200329"/>
          </a:xfrm>
          <a:prstGeom prst="rect">
            <a:avLst/>
          </a:prstGeom>
        </p:spPr>
        <p:txBody>
          <a:bodyPr wrap="square">
            <a:spAutoFit/>
          </a:bodyPr>
          <a:lstStyle/>
          <a:p>
            <a:r>
              <a:rPr lang="zh-CN" altLang="en-US" b="1" dirty="0"/>
              <a:t>需注意：如果用到</a:t>
            </a:r>
            <a:r>
              <a:rPr lang="en-US" altLang="zh-CN" b="1" dirty="0"/>
              <a:t>if</a:t>
            </a:r>
            <a:r>
              <a:rPr lang="zh-CN" altLang="en-US" b="1" dirty="0"/>
              <a:t>语句，最好写上</a:t>
            </a:r>
            <a:r>
              <a:rPr lang="en-US" altLang="zh-CN" b="1" dirty="0"/>
              <a:t>else</a:t>
            </a:r>
            <a:r>
              <a:rPr lang="zh-CN" altLang="en-US" b="1" dirty="0"/>
              <a:t>项。</a:t>
            </a:r>
            <a:endParaRPr lang="en-US" altLang="zh-CN" b="1" dirty="0"/>
          </a:p>
          <a:p>
            <a:r>
              <a:rPr lang="en-US" altLang="zh-CN" b="1" dirty="0"/>
              <a:t>                  </a:t>
            </a:r>
            <a:r>
              <a:rPr lang="zh-CN" altLang="en-US" b="1" dirty="0"/>
              <a:t>如果用</a:t>
            </a:r>
            <a:r>
              <a:rPr lang="en-US" altLang="zh-CN" b="1" dirty="0"/>
              <a:t>case</a:t>
            </a:r>
            <a:r>
              <a:rPr lang="zh-CN" altLang="en-US" b="1" dirty="0"/>
              <a:t>语句，最好写上</a:t>
            </a:r>
            <a:r>
              <a:rPr lang="en-US" altLang="zh-CN" b="1" dirty="0"/>
              <a:t>default</a:t>
            </a:r>
            <a:r>
              <a:rPr lang="zh-CN" altLang="en-US" b="1" dirty="0"/>
              <a:t>项。</a:t>
            </a:r>
            <a:endParaRPr lang="en-US" altLang="zh-CN" b="1" dirty="0"/>
          </a:p>
          <a:p>
            <a:r>
              <a:rPr lang="zh-CN" altLang="en-US" b="1" dirty="0"/>
              <a:t>遵循上面两条原则，就可以避免发生这种错误，使设计者更加明确设计目标， 同时也增强了</a:t>
            </a:r>
            <a:r>
              <a:rPr lang="en-US" altLang="zh-CN" b="1" dirty="0" err="1"/>
              <a:t>Verilog</a:t>
            </a:r>
            <a:r>
              <a:rPr lang="zh-CN" altLang="en-US" b="1" dirty="0"/>
              <a:t>程序的可读性。</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3" name="Picture 3"/>
          <p:cNvPicPr>
            <a:picLocks noChangeAspect="1" noChangeArrowheads="1"/>
          </p:cNvPicPr>
          <p:nvPr/>
        </p:nvPicPr>
        <p:blipFill>
          <a:blip r:embed="rId2"/>
          <a:srcRect/>
          <a:stretch>
            <a:fillRect/>
          </a:stretch>
        </p:blipFill>
        <p:spPr bwMode="auto">
          <a:xfrm>
            <a:off x="500034" y="928670"/>
            <a:ext cx="6528816" cy="2759202"/>
          </a:xfrm>
          <a:prstGeom prst="rect">
            <a:avLst/>
          </a:prstGeom>
          <a:noFill/>
          <a:ln w="9525">
            <a:noFill/>
            <a:miter lim="800000"/>
            <a:headEnd/>
            <a:tailEnd/>
          </a:ln>
          <a:effectLst/>
        </p:spPr>
      </p:pic>
      <p:sp>
        <p:nvSpPr>
          <p:cNvPr id="3" name="矩形 2"/>
          <p:cNvSpPr/>
          <p:nvPr/>
        </p:nvSpPr>
        <p:spPr>
          <a:xfrm>
            <a:off x="5072098" y="1285860"/>
            <a:ext cx="3571868" cy="923330"/>
          </a:xfrm>
          <a:prstGeom prst="rect">
            <a:avLst/>
          </a:prstGeom>
        </p:spPr>
        <p:txBody>
          <a:bodyPr wrap="square">
            <a:spAutoFit/>
          </a:bodyPr>
          <a:lstStyle/>
          <a:p>
            <a:r>
              <a:rPr lang="en-US" altLang="zh-CN" dirty="0"/>
              <a:t>/*</a:t>
            </a:r>
            <a:r>
              <a:rPr lang="zh-CN" altLang="en-US" dirty="0"/>
              <a:t>如果条件表达式在开始不为真（包括假、</a:t>
            </a:r>
            <a:r>
              <a:rPr lang="en-US" altLang="zh-CN" dirty="0"/>
              <a:t>x</a:t>
            </a:r>
            <a:r>
              <a:rPr lang="zh-CN" altLang="en-US" dirty="0"/>
              <a:t>以及</a:t>
            </a:r>
            <a:r>
              <a:rPr lang="en-US" altLang="zh-CN" dirty="0"/>
              <a:t>z</a:t>
            </a:r>
            <a:r>
              <a:rPr lang="zh-CN" altLang="en-US" dirty="0"/>
              <a:t>），那么过程语句将永远不会被执行*</a:t>
            </a:r>
            <a:r>
              <a:rPr lang="en-US" altLang="zh-CN" dirty="0"/>
              <a:t>/</a:t>
            </a:r>
            <a:endParaRPr lang="zh-CN" altLang="en-US" dirty="0"/>
          </a:p>
        </p:txBody>
      </p:sp>
      <p:pic>
        <p:nvPicPr>
          <p:cNvPr id="122882" name="Picture 2"/>
          <p:cNvPicPr>
            <a:picLocks noChangeAspect="1" noChangeArrowheads="1"/>
          </p:cNvPicPr>
          <p:nvPr/>
        </p:nvPicPr>
        <p:blipFill>
          <a:blip r:embed="rId3"/>
          <a:srcRect/>
          <a:stretch>
            <a:fillRect/>
          </a:stretch>
        </p:blipFill>
        <p:spPr bwMode="auto">
          <a:xfrm>
            <a:off x="214282" y="66657"/>
            <a:ext cx="7124700" cy="790575"/>
          </a:xfrm>
          <a:prstGeom prst="rect">
            <a:avLst/>
          </a:prstGeom>
          <a:noFill/>
          <a:ln w="9525">
            <a:noFill/>
            <a:miter lim="800000"/>
            <a:headEnd/>
            <a:tailEnd/>
          </a:ln>
          <a:effectLst/>
        </p:spPr>
      </p:pic>
      <p:pic>
        <p:nvPicPr>
          <p:cNvPr id="6" name="Picture 2"/>
          <p:cNvPicPr>
            <a:picLocks noChangeAspect="1" noChangeArrowheads="1"/>
          </p:cNvPicPr>
          <p:nvPr/>
        </p:nvPicPr>
        <p:blipFill>
          <a:blip r:embed="rId4"/>
          <a:srcRect/>
          <a:stretch>
            <a:fillRect/>
          </a:stretch>
        </p:blipFill>
        <p:spPr bwMode="auto">
          <a:xfrm>
            <a:off x="1961214" y="4000504"/>
            <a:ext cx="4968240" cy="2796540"/>
          </a:xfrm>
          <a:prstGeom prst="rect">
            <a:avLst/>
          </a:prstGeom>
          <a:noFill/>
          <a:ln w="9525">
            <a:noFill/>
            <a:miter lim="800000"/>
            <a:headEnd/>
            <a:tailEnd/>
          </a:ln>
          <a:effectLst/>
        </p:spPr>
      </p:pic>
      <p:sp>
        <p:nvSpPr>
          <p:cNvPr id="7" name="矩形 6"/>
          <p:cNvSpPr/>
          <p:nvPr/>
        </p:nvSpPr>
        <p:spPr>
          <a:xfrm>
            <a:off x="142844" y="3714752"/>
            <a:ext cx="8501122" cy="369332"/>
          </a:xfrm>
          <a:prstGeom prst="rect">
            <a:avLst/>
          </a:prstGeom>
        </p:spPr>
        <p:txBody>
          <a:bodyPr wrap="square">
            <a:spAutoFit/>
          </a:bodyPr>
          <a:lstStyle/>
          <a:p>
            <a:r>
              <a:rPr lang="zh-CN" altLang="en-US" dirty="0"/>
              <a:t>下面例子用</a:t>
            </a:r>
            <a:r>
              <a:rPr lang="en-US" altLang="zh-CN" dirty="0"/>
              <a:t>while</a:t>
            </a:r>
            <a:r>
              <a:rPr lang="zh-CN" altLang="en-US" dirty="0"/>
              <a:t>循环语句对</a:t>
            </a:r>
            <a:r>
              <a:rPr lang="en-US" altLang="zh-CN" dirty="0" err="1"/>
              <a:t>rega</a:t>
            </a:r>
            <a:r>
              <a:rPr lang="zh-CN" altLang="en-US" dirty="0"/>
              <a:t>这个</a:t>
            </a:r>
            <a:r>
              <a:rPr lang="en-US" altLang="zh-CN" dirty="0"/>
              <a:t>8</a:t>
            </a:r>
            <a:r>
              <a:rPr lang="zh-CN" altLang="en-US" dirty="0"/>
              <a:t>位二进制数中值为</a:t>
            </a:r>
            <a:r>
              <a:rPr lang="en-US" altLang="zh-CN" dirty="0"/>
              <a:t>1</a:t>
            </a:r>
            <a:r>
              <a:rPr lang="zh-CN" altLang="en-US" dirty="0"/>
              <a:t>的位进行计数。</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42910" y="1214422"/>
            <a:ext cx="6072230" cy="369332"/>
          </a:xfrm>
          <a:prstGeom prst="rect">
            <a:avLst/>
          </a:prstGeom>
        </p:spPr>
        <p:txBody>
          <a:bodyPr wrap="square">
            <a:spAutoFit/>
          </a:bodyPr>
          <a:lstStyle/>
          <a:p>
            <a:r>
              <a:rPr lang="en-US" altLang="zh-CN" dirty="0"/>
              <a:t>for</a:t>
            </a:r>
            <a:r>
              <a:rPr lang="zh-CN" altLang="en-US" dirty="0"/>
              <a:t>（表达式</a:t>
            </a:r>
            <a:r>
              <a:rPr lang="en-US" altLang="zh-CN" dirty="0"/>
              <a:t>1</a:t>
            </a:r>
            <a:r>
              <a:rPr lang="zh-CN" altLang="en-US" dirty="0"/>
              <a:t>；表达式</a:t>
            </a:r>
            <a:r>
              <a:rPr lang="en-US" altLang="zh-CN" dirty="0"/>
              <a:t>2</a:t>
            </a:r>
            <a:r>
              <a:rPr lang="zh-CN" altLang="en-US" dirty="0"/>
              <a:t>；表达式</a:t>
            </a:r>
            <a:r>
              <a:rPr lang="en-US" altLang="zh-CN" dirty="0"/>
              <a:t>3)        </a:t>
            </a:r>
            <a:r>
              <a:rPr lang="zh-CN" altLang="en-US" dirty="0"/>
              <a:t>语句 </a:t>
            </a:r>
          </a:p>
        </p:txBody>
      </p:sp>
      <p:sp>
        <p:nvSpPr>
          <p:cNvPr id="8" name="矩形 7"/>
          <p:cNvSpPr/>
          <p:nvPr/>
        </p:nvSpPr>
        <p:spPr>
          <a:xfrm>
            <a:off x="507030" y="1702346"/>
            <a:ext cx="2850524" cy="369332"/>
          </a:xfrm>
          <a:prstGeom prst="rect">
            <a:avLst/>
          </a:prstGeom>
        </p:spPr>
        <p:txBody>
          <a:bodyPr wrap="none">
            <a:spAutoFit/>
          </a:bodyPr>
          <a:lstStyle/>
          <a:p>
            <a:r>
              <a:rPr lang="en-US" altLang="zh-CN" dirty="0">
                <a:solidFill>
                  <a:prstClr val="black"/>
                </a:solidFill>
              </a:rPr>
              <a:t>for</a:t>
            </a:r>
            <a:r>
              <a:rPr lang="zh-CN" altLang="en-US" dirty="0">
                <a:solidFill>
                  <a:prstClr val="black"/>
                </a:solidFill>
              </a:rPr>
              <a:t>语句的执行过程如下： </a:t>
            </a:r>
            <a:endParaRPr lang="zh-CN" altLang="en-US" dirty="0"/>
          </a:p>
        </p:txBody>
      </p:sp>
      <p:sp>
        <p:nvSpPr>
          <p:cNvPr id="9" name="矩形 8"/>
          <p:cNvSpPr/>
          <p:nvPr/>
        </p:nvSpPr>
        <p:spPr>
          <a:xfrm>
            <a:off x="571472" y="2071678"/>
            <a:ext cx="2368782" cy="369332"/>
          </a:xfrm>
          <a:prstGeom prst="rect">
            <a:avLst/>
          </a:prstGeom>
        </p:spPr>
        <p:txBody>
          <a:bodyPr wrap="square">
            <a:spAutoFit/>
          </a:bodyPr>
          <a:lstStyle/>
          <a:p>
            <a:r>
              <a:rPr lang="en-US" altLang="zh-CN" dirty="0"/>
              <a:t>1) </a:t>
            </a:r>
            <a:r>
              <a:rPr lang="zh-CN" altLang="en-US" dirty="0"/>
              <a:t>先求解表达式</a:t>
            </a:r>
            <a:r>
              <a:rPr lang="en-US" altLang="zh-CN" dirty="0"/>
              <a:t>1</a:t>
            </a:r>
            <a:r>
              <a:rPr lang="zh-CN" altLang="en-US" dirty="0"/>
              <a:t>； </a:t>
            </a:r>
          </a:p>
        </p:txBody>
      </p:sp>
      <p:sp>
        <p:nvSpPr>
          <p:cNvPr id="10" name="矩形 9"/>
          <p:cNvSpPr/>
          <p:nvPr/>
        </p:nvSpPr>
        <p:spPr>
          <a:xfrm>
            <a:off x="571504" y="2428868"/>
            <a:ext cx="8572528" cy="646331"/>
          </a:xfrm>
          <a:prstGeom prst="rect">
            <a:avLst/>
          </a:prstGeom>
        </p:spPr>
        <p:txBody>
          <a:bodyPr wrap="square">
            <a:spAutoFit/>
          </a:bodyPr>
          <a:lstStyle/>
          <a:p>
            <a:r>
              <a:rPr lang="en-US" altLang="zh-CN" dirty="0"/>
              <a:t>2) </a:t>
            </a:r>
            <a:r>
              <a:rPr lang="zh-CN" altLang="en-US" dirty="0"/>
              <a:t>求解表达式</a:t>
            </a:r>
            <a:r>
              <a:rPr lang="en-US" altLang="zh-CN" dirty="0"/>
              <a:t>2</a:t>
            </a:r>
            <a:r>
              <a:rPr lang="zh-CN" altLang="en-US" dirty="0"/>
              <a:t>，</a:t>
            </a:r>
            <a:endParaRPr lang="en-US" altLang="zh-CN" dirty="0"/>
          </a:p>
          <a:p>
            <a:r>
              <a:rPr lang="en-US" altLang="zh-CN" dirty="0"/>
              <a:t>    </a:t>
            </a:r>
            <a:r>
              <a:rPr lang="zh-CN" altLang="en-US" dirty="0"/>
              <a:t>若其值为真（非</a:t>
            </a:r>
            <a:r>
              <a:rPr lang="en-US" altLang="zh-CN" dirty="0"/>
              <a:t>0</a:t>
            </a:r>
            <a:r>
              <a:rPr lang="zh-CN" altLang="en-US" dirty="0"/>
              <a:t>），则执行</a:t>
            </a:r>
            <a:r>
              <a:rPr lang="en-US" altLang="zh-CN" dirty="0"/>
              <a:t>for</a:t>
            </a:r>
            <a:r>
              <a:rPr lang="zh-CN" altLang="en-US" dirty="0"/>
              <a:t>语句中指定的内嵌语句，然后执行下面的第</a:t>
            </a:r>
            <a:r>
              <a:rPr lang="en-US" altLang="zh-CN" dirty="0"/>
              <a:t>3)</a:t>
            </a:r>
            <a:r>
              <a:rPr lang="zh-CN" altLang="en-US" dirty="0"/>
              <a:t>步。</a:t>
            </a:r>
          </a:p>
        </p:txBody>
      </p:sp>
      <p:sp>
        <p:nvSpPr>
          <p:cNvPr id="11" name="矩形 10"/>
          <p:cNvSpPr/>
          <p:nvPr/>
        </p:nvSpPr>
        <p:spPr>
          <a:xfrm>
            <a:off x="785786" y="3000372"/>
            <a:ext cx="4857784" cy="369332"/>
          </a:xfrm>
          <a:prstGeom prst="rect">
            <a:avLst/>
          </a:prstGeom>
        </p:spPr>
        <p:txBody>
          <a:bodyPr wrap="square">
            <a:spAutoFit/>
          </a:bodyPr>
          <a:lstStyle/>
          <a:p>
            <a:r>
              <a:rPr lang="zh-CN" altLang="en-US" dirty="0">
                <a:solidFill>
                  <a:prstClr val="black"/>
                </a:solidFill>
              </a:rPr>
              <a:t>若为假</a:t>
            </a:r>
            <a:r>
              <a:rPr lang="en-US" altLang="zh-CN" dirty="0">
                <a:solidFill>
                  <a:prstClr val="black"/>
                </a:solidFill>
              </a:rPr>
              <a:t>(0)</a:t>
            </a:r>
            <a:r>
              <a:rPr lang="zh-CN" altLang="en-US" dirty="0">
                <a:solidFill>
                  <a:prstClr val="black"/>
                </a:solidFill>
              </a:rPr>
              <a:t>，则结束</a:t>
            </a:r>
            <a:r>
              <a:rPr lang="en-US" altLang="zh-CN" dirty="0">
                <a:solidFill>
                  <a:prstClr val="black"/>
                </a:solidFill>
              </a:rPr>
              <a:t>for</a:t>
            </a:r>
            <a:r>
              <a:rPr lang="zh-CN" altLang="en-US" dirty="0">
                <a:solidFill>
                  <a:prstClr val="black"/>
                </a:solidFill>
              </a:rPr>
              <a:t>循环，</a:t>
            </a:r>
            <a:r>
              <a:rPr lang="zh-CN" altLang="en-US" dirty="0"/>
              <a:t>转到第</a:t>
            </a:r>
            <a:r>
              <a:rPr lang="en-US" altLang="zh-CN" dirty="0"/>
              <a:t>5)</a:t>
            </a:r>
            <a:r>
              <a:rPr lang="zh-CN" altLang="en-US" dirty="0"/>
              <a:t>步。</a:t>
            </a:r>
          </a:p>
        </p:txBody>
      </p:sp>
      <p:sp>
        <p:nvSpPr>
          <p:cNvPr id="12" name="矩形 11"/>
          <p:cNvSpPr/>
          <p:nvPr/>
        </p:nvSpPr>
        <p:spPr>
          <a:xfrm>
            <a:off x="571472" y="3429000"/>
            <a:ext cx="6286544" cy="369332"/>
          </a:xfrm>
          <a:prstGeom prst="rect">
            <a:avLst/>
          </a:prstGeom>
        </p:spPr>
        <p:txBody>
          <a:bodyPr wrap="square">
            <a:spAutoFit/>
          </a:bodyPr>
          <a:lstStyle/>
          <a:p>
            <a:r>
              <a:rPr lang="en-US" altLang="zh-CN" dirty="0"/>
              <a:t>3) </a:t>
            </a:r>
            <a:r>
              <a:rPr lang="zh-CN" altLang="en-US" dirty="0"/>
              <a:t>若表达式为真，在执行指定的语句后，求解表达式</a:t>
            </a:r>
            <a:r>
              <a:rPr lang="en-US" altLang="zh-CN" dirty="0"/>
              <a:t>3</a:t>
            </a:r>
            <a:r>
              <a:rPr lang="zh-CN" altLang="en-US" dirty="0"/>
              <a:t>。 </a:t>
            </a:r>
          </a:p>
        </p:txBody>
      </p:sp>
      <p:sp>
        <p:nvSpPr>
          <p:cNvPr id="13" name="矩形 12"/>
          <p:cNvSpPr/>
          <p:nvPr/>
        </p:nvSpPr>
        <p:spPr>
          <a:xfrm>
            <a:off x="547516" y="3857628"/>
            <a:ext cx="3595856" cy="369332"/>
          </a:xfrm>
          <a:prstGeom prst="rect">
            <a:avLst/>
          </a:prstGeom>
        </p:spPr>
        <p:txBody>
          <a:bodyPr wrap="none">
            <a:spAutoFit/>
          </a:bodyPr>
          <a:lstStyle/>
          <a:p>
            <a:r>
              <a:rPr lang="en-US" altLang="zh-CN" dirty="0"/>
              <a:t>4) </a:t>
            </a:r>
            <a:r>
              <a:rPr lang="zh-CN" altLang="en-US" dirty="0"/>
              <a:t>转回上面的第</a:t>
            </a:r>
            <a:r>
              <a:rPr lang="en-US" altLang="zh-CN" dirty="0"/>
              <a:t>2</a:t>
            </a:r>
            <a:r>
              <a:rPr lang="zh-CN" altLang="en-US" dirty="0"/>
              <a:t>步骤继续执行。 </a:t>
            </a:r>
          </a:p>
        </p:txBody>
      </p:sp>
      <p:sp>
        <p:nvSpPr>
          <p:cNvPr id="14" name="矩形 13"/>
          <p:cNvSpPr/>
          <p:nvPr/>
        </p:nvSpPr>
        <p:spPr>
          <a:xfrm>
            <a:off x="570790" y="4286256"/>
            <a:ext cx="3001078" cy="369332"/>
          </a:xfrm>
          <a:prstGeom prst="rect">
            <a:avLst/>
          </a:prstGeom>
        </p:spPr>
        <p:txBody>
          <a:bodyPr wrap="none">
            <a:spAutoFit/>
          </a:bodyPr>
          <a:lstStyle/>
          <a:p>
            <a:r>
              <a:rPr lang="en-US" altLang="zh-CN" dirty="0"/>
              <a:t>5) </a:t>
            </a:r>
            <a:r>
              <a:rPr lang="zh-CN" altLang="en-US" dirty="0"/>
              <a:t>执行</a:t>
            </a:r>
            <a:r>
              <a:rPr lang="en-US" altLang="zh-CN" dirty="0"/>
              <a:t>for</a:t>
            </a:r>
            <a:r>
              <a:rPr lang="zh-CN" altLang="en-US" dirty="0"/>
              <a:t>语句下面的语句。</a:t>
            </a:r>
          </a:p>
        </p:txBody>
      </p:sp>
      <p:sp>
        <p:nvSpPr>
          <p:cNvPr id="15" name="矩形 14"/>
          <p:cNvSpPr/>
          <p:nvPr/>
        </p:nvSpPr>
        <p:spPr>
          <a:xfrm>
            <a:off x="5429256" y="1071546"/>
            <a:ext cx="3643338" cy="646331"/>
          </a:xfrm>
          <a:prstGeom prst="rect">
            <a:avLst/>
          </a:prstGeom>
        </p:spPr>
        <p:txBody>
          <a:bodyPr wrap="square">
            <a:spAutoFit/>
          </a:bodyPr>
          <a:lstStyle/>
          <a:p>
            <a:r>
              <a:rPr lang="en-US" altLang="zh-CN" dirty="0"/>
              <a:t>/</a:t>
            </a:r>
            <a:r>
              <a:rPr lang="zh-CN" altLang="en-US" dirty="0"/>
              <a:t>*</a:t>
            </a:r>
            <a:r>
              <a:rPr lang="en-US" altLang="zh-CN" dirty="0"/>
              <a:t>for(</a:t>
            </a:r>
            <a:r>
              <a:rPr lang="zh-CN" altLang="en-US" dirty="0"/>
              <a:t>循环变量赋初值；循环结束条件；循环变量增值</a:t>
            </a:r>
            <a:r>
              <a:rPr lang="en-US" altLang="zh-CN" dirty="0"/>
              <a:t>) </a:t>
            </a:r>
            <a:r>
              <a:rPr lang="zh-CN" altLang="en-US" dirty="0"/>
              <a:t>执行语句 </a:t>
            </a:r>
            <a:r>
              <a:rPr lang="en-US" altLang="zh-CN" dirty="0"/>
              <a:t>*/</a:t>
            </a:r>
            <a:endParaRPr lang="zh-CN" altLang="en-US" dirty="0"/>
          </a:p>
        </p:txBody>
      </p:sp>
      <p:pic>
        <p:nvPicPr>
          <p:cNvPr id="1028" name="Picture 4"/>
          <p:cNvPicPr>
            <a:picLocks noChangeAspect="1" noChangeArrowheads="1"/>
          </p:cNvPicPr>
          <p:nvPr/>
        </p:nvPicPr>
        <p:blipFill>
          <a:blip r:embed="rId2"/>
          <a:srcRect/>
          <a:stretch>
            <a:fillRect/>
          </a:stretch>
        </p:blipFill>
        <p:spPr bwMode="auto">
          <a:xfrm>
            <a:off x="571472" y="4714884"/>
            <a:ext cx="7581900" cy="14478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214282" y="214290"/>
            <a:ext cx="3307080" cy="102870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00034" y="500042"/>
            <a:ext cx="8429684" cy="646331"/>
          </a:xfrm>
          <a:prstGeom prst="rect">
            <a:avLst/>
          </a:prstGeom>
        </p:spPr>
        <p:txBody>
          <a:bodyPr wrap="square">
            <a:spAutoFit/>
          </a:bodyPr>
          <a:lstStyle/>
          <a:p>
            <a:r>
              <a:rPr lang="zh-CN" altLang="en-US" dirty="0"/>
              <a:t>在</a:t>
            </a:r>
            <a:r>
              <a:rPr lang="en-US" altLang="zh-CN" dirty="0"/>
              <a:t>for</a:t>
            </a:r>
            <a:r>
              <a:rPr lang="zh-CN" altLang="en-US" dirty="0"/>
              <a:t>语句中，循环变量增值表达式可以不必是一般的常规加法或减法表达式。</a:t>
            </a:r>
            <a:endParaRPr lang="en-US" altLang="zh-CN" dirty="0"/>
          </a:p>
          <a:p>
            <a:r>
              <a:rPr lang="zh-CN" altLang="en-US" dirty="0"/>
              <a:t>下面是对</a:t>
            </a:r>
            <a:r>
              <a:rPr lang="en-US" altLang="zh-CN" dirty="0" err="1"/>
              <a:t>rega</a:t>
            </a:r>
            <a:r>
              <a:rPr lang="zh-CN" altLang="en-US" dirty="0"/>
              <a:t>这个八 位二进制数中值为</a:t>
            </a:r>
            <a:r>
              <a:rPr lang="en-US" altLang="zh-CN" dirty="0"/>
              <a:t>1</a:t>
            </a:r>
            <a:r>
              <a:rPr lang="zh-CN" altLang="en-US" dirty="0"/>
              <a:t>的位进行计数的另一种方法。见下例：</a:t>
            </a:r>
          </a:p>
        </p:txBody>
      </p:sp>
      <p:pic>
        <p:nvPicPr>
          <p:cNvPr id="2050" name="Picture 2"/>
          <p:cNvPicPr>
            <a:picLocks noChangeAspect="1" noChangeArrowheads="1"/>
          </p:cNvPicPr>
          <p:nvPr/>
        </p:nvPicPr>
        <p:blipFill>
          <a:blip r:embed="rId2"/>
          <a:srcRect/>
          <a:stretch>
            <a:fillRect/>
          </a:stretch>
        </p:blipFill>
        <p:spPr bwMode="auto">
          <a:xfrm>
            <a:off x="1714480" y="1357298"/>
            <a:ext cx="5045583" cy="1748790"/>
          </a:xfrm>
          <a:prstGeom prst="rect">
            <a:avLst/>
          </a:prstGeom>
          <a:noFill/>
          <a:ln w="9525">
            <a:noFill/>
            <a:miter lim="800000"/>
            <a:headEnd/>
            <a:tailEnd/>
          </a:ln>
          <a:effectLst/>
        </p:spPr>
      </p:pic>
      <p:sp>
        <p:nvSpPr>
          <p:cNvPr id="2052" name="AutoShape 4" descr="https://upload-images.jianshu.io/upload_images/4176027-35477dd7ac51043a.png?imageMogr2/auto-orient/strip|imageView2/2/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054" name="Picture 6"/>
          <p:cNvPicPr>
            <a:picLocks noChangeAspect="1" noChangeArrowheads="1"/>
          </p:cNvPicPr>
          <p:nvPr/>
        </p:nvPicPr>
        <p:blipFill>
          <a:blip r:embed="rId3"/>
          <a:srcRect/>
          <a:stretch>
            <a:fillRect/>
          </a:stretch>
        </p:blipFill>
        <p:spPr bwMode="auto">
          <a:xfrm>
            <a:off x="857224" y="3357562"/>
            <a:ext cx="7475220" cy="2758440"/>
          </a:xfrm>
          <a:prstGeom prst="rect">
            <a:avLst/>
          </a:prstGeom>
          <a:noFill/>
          <a:ln w="9525">
            <a:no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srcRect/>
          <a:stretch>
            <a:fillRect/>
          </a:stretch>
        </p:blipFill>
        <p:spPr bwMode="auto">
          <a:xfrm>
            <a:off x="1071563" y="971550"/>
            <a:ext cx="7000875" cy="4914900"/>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928662" y="214290"/>
            <a:ext cx="6250305" cy="6339364"/>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785786" y="142852"/>
            <a:ext cx="1895475" cy="32385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357158" y="428604"/>
            <a:ext cx="7839075" cy="3048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a:srcRect/>
          <a:stretch>
            <a:fillRect/>
          </a:stretch>
        </p:blipFill>
        <p:spPr bwMode="auto">
          <a:xfrm>
            <a:off x="8210581" y="470549"/>
            <a:ext cx="790575" cy="266700"/>
          </a:xfrm>
          <a:prstGeom prst="rect">
            <a:avLst/>
          </a:prstGeom>
          <a:noFill/>
          <a:ln w="9525">
            <a:noFill/>
            <a:miter lim="800000"/>
            <a:headEnd/>
            <a:tailEnd/>
          </a:ln>
          <a:effectLst/>
        </p:spPr>
      </p:pic>
      <p:pic>
        <p:nvPicPr>
          <p:cNvPr id="6155" name="Picture 11"/>
          <p:cNvPicPr>
            <a:picLocks noChangeAspect="1" noChangeArrowheads="1"/>
          </p:cNvPicPr>
          <p:nvPr/>
        </p:nvPicPr>
        <p:blipFill>
          <a:blip r:embed="rId5"/>
          <a:srcRect/>
          <a:stretch>
            <a:fillRect/>
          </a:stretch>
        </p:blipFill>
        <p:spPr bwMode="auto">
          <a:xfrm>
            <a:off x="1071538" y="785794"/>
            <a:ext cx="6638544" cy="4174236"/>
          </a:xfrm>
          <a:prstGeom prst="rect">
            <a:avLst/>
          </a:prstGeom>
          <a:noFill/>
          <a:ln w="9525">
            <a:noFill/>
            <a:miter lim="800000"/>
            <a:headEnd/>
            <a:tailEnd/>
          </a:ln>
          <a:effectLst/>
        </p:spPr>
      </p:pic>
      <p:pic>
        <p:nvPicPr>
          <p:cNvPr id="14" name="Picture 5"/>
          <p:cNvPicPr>
            <a:picLocks noChangeAspect="1" noChangeArrowheads="1"/>
          </p:cNvPicPr>
          <p:nvPr/>
        </p:nvPicPr>
        <p:blipFill>
          <a:blip r:embed="rId6"/>
          <a:srcRect/>
          <a:stretch>
            <a:fillRect/>
          </a:stretch>
        </p:blipFill>
        <p:spPr bwMode="auto">
          <a:xfrm>
            <a:off x="500034" y="5205427"/>
            <a:ext cx="3390900" cy="304800"/>
          </a:xfrm>
          <a:prstGeom prst="rect">
            <a:avLst/>
          </a:prstGeom>
          <a:noFill/>
          <a:ln w="9525">
            <a:noFill/>
            <a:miter lim="800000"/>
            <a:headEnd/>
            <a:tailEnd/>
          </a:ln>
          <a:effectLst/>
        </p:spPr>
      </p:pic>
      <p:pic>
        <p:nvPicPr>
          <p:cNvPr id="15" name="Picture 6"/>
          <p:cNvPicPr>
            <a:picLocks noChangeAspect="1" noChangeArrowheads="1"/>
          </p:cNvPicPr>
          <p:nvPr/>
        </p:nvPicPr>
        <p:blipFill>
          <a:blip r:embed="rId7"/>
          <a:srcRect/>
          <a:stretch>
            <a:fillRect/>
          </a:stretch>
        </p:blipFill>
        <p:spPr bwMode="auto">
          <a:xfrm>
            <a:off x="3857620" y="5244447"/>
            <a:ext cx="2771775" cy="276225"/>
          </a:xfrm>
          <a:prstGeom prst="rect">
            <a:avLst/>
          </a:prstGeom>
          <a:noFill/>
          <a:ln w="9525">
            <a:noFill/>
            <a:miter lim="800000"/>
            <a:headEnd/>
            <a:tailEnd/>
          </a:ln>
          <a:effectLst/>
        </p:spPr>
      </p:pic>
      <p:pic>
        <p:nvPicPr>
          <p:cNvPr id="16" name="Picture 7"/>
          <p:cNvPicPr>
            <a:picLocks noChangeAspect="1" noChangeArrowheads="1"/>
          </p:cNvPicPr>
          <p:nvPr/>
        </p:nvPicPr>
        <p:blipFill>
          <a:blip r:embed="rId8"/>
          <a:srcRect/>
          <a:stretch>
            <a:fillRect/>
          </a:stretch>
        </p:blipFill>
        <p:spPr bwMode="auto">
          <a:xfrm>
            <a:off x="500034" y="5562617"/>
            <a:ext cx="4238625" cy="285750"/>
          </a:xfrm>
          <a:prstGeom prst="rect">
            <a:avLst/>
          </a:prstGeom>
          <a:noFill/>
          <a:ln w="9525">
            <a:noFill/>
            <a:miter lim="800000"/>
            <a:headEnd/>
            <a:tailEnd/>
          </a:ln>
          <a:effectLst/>
        </p:spPr>
      </p:pic>
      <p:pic>
        <p:nvPicPr>
          <p:cNvPr id="17" name="Picture 9"/>
          <p:cNvPicPr>
            <a:picLocks noChangeAspect="1" noChangeArrowheads="1"/>
          </p:cNvPicPr>
          <p:nvPr/>
        </p:nvPicPr>
        <p:blipFill>
          <a:blip r:embed="rId9"/>
          <a:srcRect/>
          <a:stretch>
            <a:fillRect/>
          </a:stretch>
        </p:blipFill>
        <p:spPr bwMode="auto">
          <a:xfrm>
            <a:off x="571472" y="5929330"/>
            <a:ext cx="847725" cy="276225"/>
          </a:xfrm>
          <a:prstGeom prst="rect">
            <a:avLst/>
          </a:prstGeom>
          <a:noFill/>
          <a:ln w="9525">
            <a:noFill/>
            <a:miter lim="800000"/>
            <a:headEnd/>
            <a:tailEnd/>
          </a:ln>
          <a:effectLst/>
        </p:spPr>
      </p:pic>
      <p:pic>
        <p:nvPicPr>
          <p:cNvPr id="18" name="Picture 10"/>
          <p:cNvPicPr>
            <a:picLocks noChangeAspect="1" noChangeArrowheads="1"/>
          </p:cNvPicPr>
          <p:nvPr/>
        </p:nvPicPr>
        <p:blipFill>
          <a:blip r:embed="rId10"/>
          <a:srcRect/>
          <a:stretch>
            <a:fillRect/>
          </a:stretch>
        </p:blipFill>
        <p:spPr bwMode="auto">
          <a:xfrm>
            <a:off x="1428728" y="5929330"/>
            <a:ext cx="4029075" cy="295275"/>
          </a:xfrm>
          <a:prstGeom prst="rect">
            <a:avLst/>
          </a:prstGeom>
          <a:noFill/>
          <a:ln w="9525">
            <a:noFill/>
            <a:miter lim="800000"/>
            <a:headEnd/>
            <a:tailEnd/>
          </a:ln>
          <a:effec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357158" y="357167"/>
            <a:ext cx="5674043" cy="3213735"/>
          </a:xfrm>
          <a:prstGeom prst="rect">
            <a:avLst/>
          </a:prstGeom>
          <a:noFill/>
          <a:ln w="9525">
            <a:noFill/>
            <a:miter lim="800000"/>
            <a:headEnd/>
            <a:tailEnd/>
          </a:ln>
          <a:effectLst/>
        </p:spPr>
      </p:pic>
      <p:sp>
        <p:nvSpPr>
          <p:cNvPr id="4" name="矩形 3"/>
          <p:cNvSpPr/>
          <p:nvPr/>
        </p:nvSpPr>
        <p:spPr>
          <a:xfrm>
            <a:off x="3357554" y="785794"/>
            <a:ext cx="2158283" cy="461665"/>
          </a:xfrm>
          <a:prstGeom prst="rect">
            <a:avLst/>
          </a:prstGeom>
        </p:spPr>
        <p:txBody>
          <a:bodyPr wrap="none">
            <a:spAutoFit/>
          </a:bodyPr>
          <a:lstStyle/>
          <a:p>
            <a:r>
              <a:rPr lang="en-US" sz="2400" b="1" dirty="0"/>
              <a:t>forever    </a:t>
            </a:r>
            <a:r>
              <a:rPr lang="zh-CN" altLang="en-US" sz="2400" b="1" dirty="0"/>
              <a:t>语句</a:t>
            </a:r>
            <a:r>
              <a:rPr lang="en-US" altLang="zh-CN" sz="2400" b="1" dirty="0"/>
              <a:t>; </a:t>
            </a:r>
            <a:endParaRPr lang="zh-CN" altLang="en-US" sz="2400" b="1" dirty="0"/>
          </a:p>
        </p:txBody>
      </p:sp>
      <p:sp>
        <p:nvSpPr>
          <p:cNvPr id="6" name="矩形 5"/>
          <p:cNvSpPr/>
          <p:nvPr/>
        </p:nvSpPr>
        <p:spPr>
          <a:xfrm>
            <a:off x="500034" y="3429000"/>
            <a:ext cx="7929618" cy="646331"/>
          </a:xfrm>
          <a:prstGeom prst="rect">
            <a:avLst/>
          </a:prstGeom>
        </p:spPr>
        <p:txBody>
          <a:bodyPr wrap="square">
            <a:spAutoFit/>
          </a:bodyPr>
          <a:lstStyle/>
          <a:p>
            <a:r>
              <a:rPr lang="en-US" altLang="zh-CN" b="1" dirty="0"/>
              <a:t>forever</a:t>
            </a:r>
            <a:r>
              <a:rPr lang="zh-CN" altLang="en-US" b="1" dirty="0"/>
              <a:t>循环语句与</a:t>
            </a:r>
            <a:r>
              <a:rPr lang="en-US" altLang="zh-CN" b="1" dirty="0"/>
              <a:t>always</a:t>
            </a:r>
            <a:r>
              <a:rPr lang="zh-CN" altLang="en-US" b="1" dirty="0"/>
              <a:t>语句不同处在于不 能独立写在程序中，而必须写在</a:t>
            </a:r>
            <a:r>
              <a:rPr lang="en-US" altLang="zh-CN" b="1" dirty="0"/>
              <a:t>initial</a:t>
            </a:r>
            <a:r>
              <a:rPr lang="zh-CN" altLang="en-US" b="1" dirty="0"/>
              <a:t>块中。</a:t>
            </a:r>
          </a:p>
        </p:txBody>
      </p:sp>
      <p:sp>
        <p:nvSpPr>
          <p:cNvPr id="9" name="矩形 8"/>
          <p:cNvSpPr/>
          <p:nvPr/>
        </p:nvSpPr>
        <p:spPr>
          <a:xfrm>
            <a:off x="5857884" y="785794"/>
            <a:ext cx="562975" cy="461665"/>
          </a:xfrm>
          <a:prstGeom prst="rect">
            <a:avLst/>
          </a:prstGeom>
        </p:spPr>
        <p:txBody>
          <a:bodyPr wrap="none">
            <a:spAutoFit/>
          </a:bodyPr>
          <a:lstStyle/>
          <a:p>
            <a:r>
              <a:rPr lang="zh-CN" altLang="en-US" sz="2400" b="1" dirty="0">
                <a:solidFill>
                  <a:schemeClr val="accent6">
                    <a:lumMod val="75000"/>
                  </a:schemeClr>
                </a:solidFill>
              </a:rPr>
              <a:t>或 </a:t>
            </a:r>
          </a:p>
        </p:txBody>
      </p:sp>
      <p:sp>
        <p:nvSpPr>
          <p:cNvPr id="11" name="矩形 10"/>
          <p:cNvSpPr/>
          <p:nvPr/>
        </p:nvSpPr>
        <p:spPr>
          <a:xfrm>
            <a:off x="2000232" y="4071942"/>
            <a:ext cx="4572000" cy="1754326"/>
          </a:xfrm>
          <a:prstGeom prst="rect">
            <a:avLst/>
          </a:prstGeom>
        </p:spPr>
        <p:txBody>
          <a:bodyPr>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initial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dirty="0">
                <a:latin typeface="Times New Roman" panose="02020603050405020304" pitchFamily="18" charset="0"/>
                <a:ea typeface="宋体" panose="02010600030101010101" pitchFamily="2" charset="-122"/>
                <a:cs typeface="Times New Roman" panose="02020603050405020304" pitchFamily="18" charset="0"/>
              </a:rPr>
              <a:t>forever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dirty="0">
                <a:latin typeface="Times New Roman" panose="02020603050405020304" pitchFamily="18" charset="0"/>
                <a:ea typeface="宋体" panose="02010600030101010101" pitchFamily="2" charset="-122"/>
                <a:cs typeface="Times New Roman" panose="02020603050405020304" pitchFamily="18" charset="0"/>
              </a:rPr>
              <a:t>begin </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dirty="0">
                <a:latin typeface="Times New Roman" panose="02020603050405020304" pitchFamily="18" charset="0"/>
                <a:ea typeface="宋体" panose="02010600030101010101" pitchFamily="2" charset="-122"/>
                <a:cs typeface="Times New Roman" panose="02020603050405020304" pitchFamily="18" charset="0"/>
              </a:rPr>
              <a:t>if</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dirty="0">
                <a:latin typeface="Times New Roman" panose="02020603050405020304" pitchFamily="18" charset="0"/>
                <a:ea typeface="宋体" panose="02010600030101010101" pitchFamily="2" charset="-122"/>
                <a:cs typeface="Times New Roman" panose="02020603050405020304" pitchFamily="18" charset="0"/>
              </a:rPr>
              <a:t>(d) </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dirty="0">
                <a:latin typeface="Times New Roman" panose="02020603050405020304" pitchFamily="18" charset="0"/>
                <a:ea typeface="宋体" panose="02010600030101010101" pitchFamily="2" charset="-122"/>
                <a:cs typeface="Times New Roman" panose="02020603050405020304" pitchFamily="18" charset="0"/>
              </a:rPr>
              <a:t>a = b + c;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dirty="0">
                <a:latin typeface="Times New Roman" panose="02020603050405020304" pitchFamily="18" charset="0"/>
                <a:ea typeface="宋体" panose="02010600030101010101" pitchFamily="2" charset="-122"/>
                <a:cs typeface="Times New Roman" panose="02020603050405020304" pitchFamily="18" charset="0"/>
              </a:rPr>
              <a:t>else a = 0;</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end</a:t>
            </a:r>
            <a:r>
              <a:rPr lang="zh-CN" altLang="zh-CN"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4282" y="1571612"/>
            <a:ext cx="8286808" cy="2677656"/>
          </a:xfrm>
          <a:prstGeom prst="rect">
            <a:avLst/>
          </a:prstGeom>
        </p:spPr>
        <p:txBody>
          <a:bodyPr wrap="square">
            <a:spAutoFit/>
          </a:bodyPr>
          <a:lstStyle/>
          <a:p>
            <a:r>
              <a:rPr lang="zh-CN" altLang="en-US" sz="2400" dirty="0"/>
              <a:t>例：如果想输出周期为</a:t>
            </a:r>
            <a:r>
              <a:rPr lang="en-US" altLang="zh-CN" sz="2400" dirty="0"/>
              <a:t>20</a:t>
            </a:r>
            <a:r>
              <a:rPr lang="zh-CN" altLang="en-US" sz="2400" dirty="0"/>
              <a:t>个时间制单位的方波，格式如下：</a:t>
            </a:r>
            <a:endParaRPr lang="en-US" altLang="zh-CN" sz="2400" dirty="0"/>
          </a:p>
          <a:p>
            <a:pPr marL="396240"/>
            <a:r>
              <a:rPr lang="en-US" altLang="zh-CN" sz="2400" dirty="0"/>
              <a:t>   forever</a:t>
            </a:r>
          </a:p>
          <a:p>
            <a:pPr marL="396240"/>
            <a:r>
              <a:rPr lang="en-US" altLang="zh-CN" sz="2400" dirty="0"/>
              <a:t>       begin</a:t>
            </a:r>
          </a:p>
          <a:p>
            <a:pPr marL="396240"/>
            <a:r>
              <a:rPr lang="en-US" altLang="zh-CN" sz="2400" dirty="0"/>
              <a:t>            #0 </a:t>
            </a:r>
            <a:r>
              <a:rPr lang="en-US" altLang="zh-CN" sz="2400" dirty="0" err="1"/>
              <a:t>clk</a:t>
            </a:r>
            <a:r>
              <a:rPr lang="en-US" altLang="zh-CN" sz="2400" dirty="0"/>
              <a:t>=0</a:t>
            </a:r>
            <a:r>
              <a:rPr lang="zh-CN" altLang="en-US" sz="2400" dirty="0"/>
              <a:t>；</a:t>
            </a:r>
            <a:endParaRPr lang="en-US" altLang="zh-CN" sz="2400" dirty="0"/>
          </a:p>
          <a:p>
            <a:pPr marL="396240"/>
            <a:r>
              <a:rPr lang="en-US" altLang="zh-CN" sz="2400" dirty="0"/>
              <a:t>            #10 </a:t>
            </a:r>
            <a:r>
              <a:rPr lang="en-US" altLang="zh-CN" sz="2400" dirty="0" err="1"/>
              <a:t>clk</a:t>
            </a:r>
            <a:r>
              <a:rPr lang="en-US" altLang="zh-CN" sz="2400" dirty="0"/>
              <a:t>=1</a:t>
            </a:r>
            <a:r>
              <a:rPr lang="zh-CN" altLang="en-US" sz="2400" dirty="0"/>
              <a:t>；</a:t>
            </a:r>
            <a:endParaRPr lang="en-US" altLang="zh-CN" sz="2400" dirty="0"/>
          </a:p>
          <a:p>
            <a:pPr marL="396240"/>
            <a:r>
              <a:rPr lang="en-US" altLang="zh-CN" sz="2400" dirty="0"/>
              <a:t>            #10 </a:t>
            </a:r>
            <a:r>
              <a:rPr lang="en-US" altLang="zh-CN" sz="2400" dirty="0" err="1"/>
              <a:t>clk</a:t>
            </a:r>
            <a:r>
              <a:rPr lang="en-US" altLang="zh-CN" sz="2400" dirty="0"/>
              <a:t>=0</a:t>
            </a:r>
            <a:r>
              <a:rPr lang="zh-CN" altLang="en-US" sz="2400" dirty="0"/>
              <a:t>；</a:t>
            </a:r>
            <a:endParaRPr lang="en-US" altLang="zh-CN" sz="2400" dirty="0"/>
          </a:p>
          <a:p>
            <a:pPr marL="396240"/>
            <a:r>
              <a:rPr lang="en-US" altLang="zh-CN" sz="2400" dirty="0"/>
              <a:t>         end</a:t>
            </a:r>
            <a:endParaRPr lang="zh-CN" altLang="en-US" sz="2400" dirty="0"/>
          </a:p>
        </p:txBody>
      </p:sp>
      <p:sp>
        <p:nvSpPr>
          <p:cNvPr id="4" name="矩形 3"/>
          <p:cNvSpPr/>
          <p:nvPr/>
        </p:nvSpPr>
        <p:spPr>
          <a:xfrm>
            <a:off x="1857356" y="4714884"/>
            <a:ext cx="3223126" cy="461665"/>
          </a:xfrm>
          <a:prstGeom prst="rect">
            <a:avLst/>
          </a:prstGeom>
        </p:spPr>
        <p:txBody>
          <a:bodyPr wrap="none">
            <a:spAutoFit/>
          </a:bodyPr>
          <a:lstStyle/>
          <a:p>
            <a:r>
              <a:rPr lang="zh-CN" altLang="en-US" sz="2400" dirty="0"/>
              <a:t>或者</a:t>
            </a:r>
            <a:r>
              <a:rPr lang="en-US" altLang="zh-CN" sz="2400" dirty="0"/>
              <a:t>always #10 </a:t>
            </a:r>
            <a:r>
              <a:rPr lang="en-US" altLang="zh-CN" sz="2400" dirty="0" err="1"/>
              <a:t>clk</a:t>
            </a:r>
            <a:r>
              <a:rPr lang="en-US" altLang="zh-CN" sz="2400" dirty="0"/>
              <a:t>=~</a:t>
            </a:r>
            <a:r>
              <a:rPr lang="en-US" altLang="zh-CN" sz="2400" dirty="0" err="1"/>
              <a:t>clk</a:t>
            </a:r>
            <a:endParaRPr lang="zh-CN" altLang="en-US" sz="24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srcRect/>
          <a:stretch>
            <a:fillRect/>
          </a:stretch>
        </p:blipFill>
        <p:spPr bwMode="auto">
          <a:xfrm>
            <a:off x="757238" y="1185863"/>
            <a:ext cx="7629525" cy="4486275"/>
          </a:xfrm>
          <a:prstGeom prst="rect">
            <a:avLst/>
          </a:prstGeom>
          <a:noFill/>
          <a:ln w="9525">
            <a:noFill/>
            <a:miter lim="800000"/>
            <a:headEnd/>
            <a:tailEnd/>
          </a:ln>
          <a:effectLst/>
        </p:spPr>
      </p:pic>
      <p:sp>
        <p:nvSpPr>
          <p:cNvPr id="3" name="矩形 2"/>
          <p:cNvSpPr/>
          <p:nvPr/>
        </p:nvSpPr>
        <p:spPr>
          <a:xfrm>
            <a:off x="1142976" y="5643578"/>
            <a:ext cx="6929486" cy="369332"/>
          </a:xfrm>
          <a:prstGeom prst="rect">
            <a:avLst/>
          </a:prstGeom>
          <a:ln>
            <a:solidFill>
              <a:srgbClr val="FF0000"/>
            </a:solidFill>
          </a:ln>
        </p:spPr>
        <p:txBody>
          <a:bodyPr wrap="square">
            <a:spAutoFit/>
          </a:bodyPr>
          <a:lstStyle/>
          <a:p>
            <a:r>
              <a:rPr lang="zh-CN" altLang="en-US" dirty="0"/>
              <a:t>一个模块中可以有 多个</a:t>
            </a:r>
            <a:r>
              <a:rPr lang="en-US" altLang="zh-CN" dirty="0"/>
              <a:t>always</a:t>
            </a:r>
            <a:r>
              <a:rPr lang="zh-CN" altLang="en-US" dirty="0"/>
              <a:t>块，它们都是并行运行的。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srcRect/>
          <a:stretch>
            <a:fillRect/>
          </a:stretch>
        </p:blipFill>
        <p:spPr bwMode="auto">
          <a:xfrm>
            <a:off x="642910" y="428604"/>
            <a:ext cx="4973955" cy="3360420"/>
          </a:xfrm>
          <a:prstGeom prst="rect">
            <a:avLst/>
          </a:prstGeom>
          <a:noFill/>
          <a:ln w="9525">
            <a:noFill/>
            <a:miter lim="800000"/>
            <a:headEnd/>
            <a:tailEnd/>
          </a:ln>
          <a:effectLst/>
        </p:spPr>
      </p:pic>
      <p:pic>
        <p:nvPicPr>
          <p:cNvPr id="27649" name="Picture 1"/>
          <p:cNvPicPr>
            <a:picLocks noChangeAspect="1" noChangeArrowheads="1"/>
          </p:cNvPicPr>
          <p:nvPr/>
        </p:nvPicPr>
        <p:blipFill>
          <a:blip r:embed="rId3"/>
          <a:srcRect/>
          <a:stretch>
            <a:fillRect/>
          </a:stretch>
        </p:blipFill>
        <p:spPr bwMode="auto">
          <a:xfrm>
            <a:off x="285720" y="3805246"/>
            <a:ext cx="8549640" cy="838200"/>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0034" y="428604"/>
            <a:ext cx="8286808" cy="923330"/>
          </a:xfrm>
          <a:prstGeom prst="rect">
            <a:avLst/>
          </a:prstGeom>
        </p:spPr>
        <p:txBody>
          <a:bodyPr wrap="square">
            <a:spAutoFit/>
          </a:bodyPr>
          <a:lstStyle/>
          <a:p>
            <a:r>
              <a:rPr lang="en-US" altLang="zh-CN" dirty="0"/>
              <a:t>always</a:t>
            </a:r>
            <a:r>
              <a:rPr lang="zh-CN" altLang="en-US" dirty="0"/>
              <a:t>语句由于其不断重复执行的特性，只有和一定的时序控制</a:t>
            </a:r>
            <a:r>
              <a:rPr lang="en-US" altLang="zh-CN" dirty="0"/>
              <a:t>(</a:t>
            </a:r>
            <a:r>
              <a:rPr lang="zh-CN" altLang="en-US" dirty="0"/>
              <a:t>敏感信号表达式）结合在一起才有用。如果一个</a:t>
            </a:r>
            <a:r>
              <a:rPr lang="en-US" altLang="zh-CN" dirty="0"/>
              <a:t>always </a:t>
            </a:r>
            <a:r>
              <a:rPr lang="zh-CN" altLang="en-US" dirty="0"/>
              <a:t>语句没有时序控制，则这个</a:t>
            </a:r>
            <a:r>
              <a:rPr lang="en-US" altLang="zh-CN" dirty="0"/>
              <a:t>always</a:t>
            </a:r>
            <a:r>
              <a:rPr lang="zh-CN" altLang="en-US" dirty="0"/>
              <a:t>语句将会发成一个仿真死锁。</a:t>
            </a:r>
          </a:p>
        </p:txBody>
      </p:sp>
      <p:pic>
        <p:nvPicPr>
          <p:cNvPr id="26625" name="Picture 1"/>
          <p:cNvPicPr>
            <a:picLocks noChangeAspect="1" noChangeArrowheads="1"/>
          </p:cNvPicPr>
          <p:nvPr/>
        </p:nvPicPr>
        <p:blipFill>
          <a:blip r:embed="rId2"/>
          <a:srcRect/>
          <a:stretch>
            <a:fillRect/>
          </a:stretch>
        </p:blipFill>
        <p:spPr bwMode="auto">
          <a:xfrm>
            <a:off x="857224" y="1357298"/>
            <a:ext cx="7040880" cy="733425"/>
          </a:xfrm>
          <a:prstGeom prst="rect">
            <a:avLst/>
          </a:prstGeom>
          <a:noFill/>
          <a:ln w="9525">
            <a:noFill/>
            <a:miter lim="800000"/>
            <a:headEnd/>
            <a:tailEnd/>
          </a:ln>
          <a:effectLst/>
        </p:spPr>
      </p:pic>
      <p:sp>
        <p:nvSpPr>
          <p:cNvPr id="6" name="矩形 5"/>
          <p:cNvSpPr/>
          <p:nvPr/>
        </p:nvSpPr>
        <p:spPr>
          <a:xfrm>
            <a:off x="142844" y="2631040"/>
            <a:ext cx="8786874" cy="369332"/>
          </a:xfrm>
          <a:prstGeom prst="rect">
            <a:avLst/>
          </a:prstGeom>
        </p:spPr>
        <p:txBody>
          <a:bodyPr wrap="square">
            <a:spAutoFit/>
          </a:bodyPr>
          <a:lstStyle/>
          <a:p>
            <a:r>
              <a:rPr lang="zh-CN" altLang="en-US" dirty="0"/>
              <a:t>如果加上时序控制</a:t>
            </a:r>
            <a:r>
              <a:rPr lang="en-US" altLang="zh-CN" dirty="0"/>
              <a:t>(</a:t>
            </a:r>
            <a:r>
              <a:rPr lang="zh-CN" altLang="en-US" dirty="0"/>
              <a:t>敏感信号表达式） ， 则这个</a:t>
            </a:r>
            <a:r>
              <a:rPr lang="en-US" altLang="zh-CN" dirty="0"/>
              <a:t>always</a:t>
            </a:r>
            <a:r>
              <a:rPr lang="zh-CN" altLang="en-US" dirty="0"/>
              <a:t>语句将变为一条有用的描述语句。</a:t>
            </a:r>
          </a:p>
        </p:txBody>
      </p:sp>
      <p:sp>
        <p:nvSpPr>
          <p:cNvPr id="8" name="矩形 7"/>
          <p:cNvSpPr/>
          <p:nvPr/>
        </p:nvSpPr>
        <p:spPr>
          <a:xfrm>
            <a:off x="785786" y="3571876"/>
            <a:ext cx="4323043" cy="369332"/>
          </a:xfrm>
          <a:prstGeom prst="rect">
            <a:avLst/>
          </a:prstGeom>
        </p:spPr>
        <p:txBody>
          <a:bodyPr wrap="none">
            <a:spAutoFit/>
          </a:bodyPr>
          <a:lstStyle/>
          <a:p>
            <a:r>
              <a:rPr lang="en-US" dirty="0"/>
              <a:t>[例2]：always  #</a:t>
            </a:r>
            <a:r>
              <a:rPr lang="en-US" dirty="0" err="1"/>
              <a:t>half_period</a:t>
            </a:r>
            <a:r>
              <a:rPr lang="en-US" dirty="0"/>
              <a:t>    </a:t>
            </a:r>
            <a:r>
              <a:rPr lang="en-US" dirty="0" err="1"/>
              <a:t>areg</a:t>
            </a:r>
            <a:r>
              <a:rPr lang="en-US" dirty="0"/>
              <a:t> = ~</a:t>
            </a:r>
            <a:r>
              <a:rPr lang="en-US" dirty="0" err="1"/>
              <a:t>areg</a:t>
            </a:r>
            <a:r>
              <a:rPr lang="en-US" dirty="0"/>
              <a:t>; </a:t>
            </a:r>
            <a:endParaRPr lang="zh-CN" altLang="en-US" dirty="0"/>
          </a:p>
        </p:txBody>
      </p:sp>
      <p:pic>
        <p:nvPicPr>
          <p:cNvPr id="26627" name="Picture 3"/>
          <p:cNvPicPr>
            <a:picLocks noChangeAspect="1" noChangeArrowheads="1"/>
          </p:cNvPicPr>
          <p:nvPr/>
        </p:nvPicPr>
        <p:blipFill>
          <a:blip r:embed="rId3"/>
          <a:srcRect/>
          <a:stretch>
            <a:fillRect/>
          </a:stretch>
        </p:blipFill>
        <p:spPr bwMode="auto">
          <a:xfrm>
            <a:off x="714348" y="3143248"/>
            <a:ext cx="7660957" cy="386715"/>
          </a:xfrm>
          <a:prstGeom prst="rect">
            <a:avLst/>
          </a:prstGeom>
          <a:noFill/>
          <a:ln w="9525">
            <a:noFill/>
            <a:miter lim="800000"/>
            <a:headEnd/>
            <a:tailEnd/>
          </a:ln>
          <a:effectLst/>
        </p:spPr>
      </p:pic>
      <p:sp>
        <p:nvSpPr>
          <p:cNvPr id="10" name="矩形 9"/>
          <p:cNvSpPr/>
          <p:nvPr/>
        </p:nvSpPr>
        <p:spPr>
          <a:xfrm>
            <a:off x="1357290" y="4000504"/>
            <a:ext cx="8715404" cy="369332"/>
          </a:xfrm>
          <a:prstGeom prst="rect">
            <a:avLst/>
          </a:prstGeom>
        </p:spPr>
        <p:txBody>
          <a:bodyPr wrap="square">
            <a:spAutoFit/>
          </a:bodyPr>
          <a:lstStyle/>
          <a:p>
            <a:r>
              <a:rPr lang="zh-CN" altLang="en-US" dirty="0"/>
              <a:t>例</a:t>
            </a:r>
            <a:r>
              <a:rPr lang="en-US" altLang="zh-CN" dirty="0"/>
              <a:t>2</a:t>
            </a:r>
            <a:r>
              <a:rPr lang="zh-CN" altLang="en-US" dirty="0"/>
              <a:t>生成了一个周期为</a:t>
            </a:r>
            <a:r>
              <a:rPr lang="en-US" altLang="zh-CN" dirty="0"/>
              <a:t>:</a:t>
            </a:r>
            <a:r>
              <a:rPr lang="en-US" dirty="0"/>
              <a:t>period(=2*</a:t>
            </a:r>
            <a:r>
              <a:rPr lang="en-US" dirty="0" err="1"/>
              <a:t>half_period</a:t>
            </a:r>
            <a:r>
              <a:rPr lang="en-US" dirty="0"/>
              <a:t>) </a:t>
            </a:r>
            <a:r>
              <a:rPr lang="zh-CN" altLang="en-US" dirty="0"/>
              <a:t>的无限延续的信号波形，</a:t>
            </a:r>
          </a:p>
        </p:txBody>
      </p:sp>
      <p:sp>
        <p:nvSpPr>
          <p:cNvPr id="11" name="矩形 10"/>
          <p:cNvSpPr/>
          <p:nvPr/>
        </p:nvSpPr>
        <p:spPr>
          <a:xfrm>
            <a:off x="571472" y="4500570"/>
            <a:ext cx="8715436" cy="369332"/>
          </a:xfrm>
          <a:prstGeom prst="rect">
            <a:avLst/>
          </a:prstGeom>
        </p:spPr>
        <p:txBody>
          <a:bodyPr wrap="square">
            <a:spAutoFit/>
          </a:bodyPr>
          <a:lstStyle/>
          <a:p>
            <a:r>
              <a:rPr lang="zh-CN" altLang="en-US" dirty="0"/>
              <a:t>常用上述方法来描述时钟信号，作为激励信号来测试所设计的电路。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8596" y="142852"/>
            <a:ext cx="8072494" cy="646331"/>
          </a:xfrm>
          <a:prstGeom prst="rect">
            <a:avLst/>
          </a:prstGeom>
        </p:spPr>
        <p:txBody>
          <a:bodyPr wrap="square">
            <a:spAutoFit/>
          </a:bodyPr>
          <a:lstStyle/>
          <a:p>
            <a:r>
              <a:rPr lang="en-US" altLang="zh-CN" dirty="0"/>
              <a:t>always </a:t>
            </a:r>
            <a:r>
              <a:rPr lang="zh-CN" altLang="en-US" dirty="0"/>
              <a:t>的时间控制可以是边沿触发也可以是电平触发的，可以单个信号也可以多个信号。多个信号中间需要用 关键字 </a:t>
            </a:r>
            <a:r>
              <a:rPr lang="en-US" altLang="zh-CN" dirty="0"/>
              <a:t>or </a:t>
            </a:r>
            <a:r>
              <a:rPr lang="zh-CN" altLang="en-US" dirty="0"/>
              <a:t>连接，</a:t>
            </a:r>
          </a:p>
        </p:txBody>
      </p:sp>
      <p:pic>
        <p:nvPicPr>
          <p:cNvPr id="25601" name="Picture 1"/>
          <p:cNvPicPr>
            <a:picLocks noChangeAspect="1" noChangeArrowheads="1"/>
          </p:cNvPicPr>
          <p:nvPr/>
        </p:nvPicPr>
        <p:blipFill>
          <a:blip r:embed="rId2"/>
          <a:srcRect/>
          <a:stretch>
            <a:fillRect/>
          </a:stretch>
        </p:blipFill>
        <p:spPr bwMode="auto">
          <a:xfrm>
            <a:off x="357158" y="785794"/>
            <a:ext cx="8686800" cy="1996440"/>
          </a:xfrm>
          <a:prstGeom prst="rect">
            <a:avLst/>
          </a:prstGeom>
          <a:noFill/>
          <a:ln w="9525">
            <a:noFill/>
            <a:miter lim="800000"/>
            <a:headEnd/>
            <a:tailEnd/>
          </a:ln>
          <a:effectLst/>
        </p:spPr>
      </p:pic>
      <p:pic>
        <p:nvPicPr>
          <p:cNvPr id="25603" name="Picture 3"/>
          <p:cNvPicPr>
            <a:picLocks noChangeAspect="1" noChangeArrowheads="1"/>
          </p:cNvPicPr>
          <p:nvPr/>
        </p:nvPicPr>
        <p:blipFill>
          <a:blip r:embed="rId3"/>
          <a:srcRect/>
          <a:stretch>
            <a:fillRect/>
          </a:stretch>
        </p:blipFill>
        <p:spPr bwMode="auto">
          <a:xfrm>
            <a:off x="214282" y="2857496"/>
            <a:ext cx="8692515" cy="1541621"/>
          </a:xfrm>
          <a:prstGeom prst="rect">
            <a:avLst/>
          </a:prstGeom>
          <a:noFill/>
          <a:ln w="9525">
            <a:noFill/>
            <a:miter lim="800000"/>
            <a:headEnd/>
            <a:tailEnd/>
          </a:ln>
          <a:effectLst/>
        </p:spPr>
      </p:pic>
      <p:pic>
        <p:nvPicPr>
          <p:cNvPr id="25605" name="Picture 5"/>
          <p:cNvPicPr>
            <a:picLocks noChangeAspect="1" noChangeArrowheads="1"/>
          </p:cNvPicPr>
          <p:nvPr/>
        </p:nvPicPr>
        <p:blipFill>
          <a:blip r:embed="rId4"/>
          <a:srcRect/>
          <a:stretch>
            <a:fillRect/>
          </a:stretch>
        </p:blipFill>
        <p:spPr bwMode="auto">
          <a:xfrm>
            <a:off x="1214414" y="4429132"/>
            <a:ext cx="7136606" cy="2221706"/>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srcRect/>
          <a:stretch>
            <a:fillRect/>
          </a:stretch>
        </p:blipFill>
        <p:spPr bwMode="auto">
          <a:xfrm>
            <a:off x="752475" y="1143000"/>
            <a:ext cx="7639050" cy="4572000"/>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85786" y="59272"/>
            <a:ext cx="1444626" cy="369332"/>
          </a:xfrm>
          <a:prstGeom prst="rect">
            <a:avLst/>
          </a:prstGeom>
        </p:spPr>
        <p:txBody>
          <a:bodyPr wrap="none">
            <a:spAutoFit/>
          </a:bodyPr>
          <a:lstStyle/>
          <a:p>
            <a:r>
              <a:rPr lang="zh-CN" altLang="en-US" dirty="0"/>
              <a:t>举例说明：  </a:t>
            </a:r>
          </a:p>
        </p:txBody>
      </p:sp>
      <p:sp>
        <p:nvSpPr>
          <p:cNvPr id="5" name="矩形 4"/>
          <p:cNvSpPr/>
          <p:nvPr/>
        </p:nvSpPr>
        <p:spPr>
          <a:xfrm>
            <a:off x="928662" y="487900"/>
            <a:ext cx="1010213" cy="369332"/>
          </a:xfrm>
          <a:prstGeom prst="rect">
            <a:avLst/>
          </a:prstGeom>
        </p:spPr>
        <p:txBody>
          <a:bodyPr wrap="none">
            <a:spAutoFit/>
          </a:bodyPr>
          <a:lstStyle/>
          <a:p>
            <a:pPr lvl="0"/>
            <a:r>
              <a:rPr lang="zh-CN" altLang="en-US" dirty="0">
                <a:solidFill>
                  <a:prstClr val="black"/>
                </a:solidFill>
              </a:rPr>
              <a:t> </a:t>
            </a:r>
            <a:r>
              <a:rPr lang="en-US" altLang="zh-CN" dirty="0">
                <a:solidFill>
                  <a:prstClr val="black"/>
                </a:solidFill>
              </a:rPr>
              <a:t>[</a:t>
            </a:r>
            <a:r>
              <a:rPr lang="zh-CN" altLang="en-US" dirty="0">
                <a:solidFill>
                  <a:prstClr val="black"/>
                </a:solidFill>
              </a:rPr>
              <a:t>例</a:t>
            </a:r>
            <a:r>
              <a:rPr lang="en-US" altLang="zh-CN" dirty="0">
                <a:solidFill>
                  <a:prstClr val="black"/>
                </a:solidFill>
              </a:rPr>
              <a:t>1]</a:t>
            </a:r>
            <a:r>
              <a:rPr lang="zh-CN" altLang="en-US" dirty="0">
                <a:solidFill>
                  <a:prstClr val="black"/>
                </a:solidFill>
              </a:rPr>
              <a:t>： </a:t>
            </a:r>
          </a:p>
        </p:txBody>
      </p:sp>
      <p:sp>
        <p:nvSpPr>
          <p:cNvPr id="6" name="矩形 5"/>
          <p:cNvSpPr/>
          <p:nvPr/>
        </p:nvSpPr>
        <p:spPr>
          <a:xfrm>
            <a:off x="1285852" y="987966"/>
            <a:ext cx="7143800" cy="1754326"/>
          </a:xfrm>
          <a:prstGeom prst="rect">
            <a:avLst/>
          </a:prstGeom>
        </p:spPr>
        <p:txBody>
          <a:bodyPr wrap="square">
            <a:spAutoFit/>
          </a:bodyPr>
          <a:lstStyle/>
          <a:p>
            <a:r>
              <a:rPr lang="en-US" dirty="0"/>
              <a:t>initial </a:t>
            </a:r>
          </a:p>
          <a:p>
            <a:r>
              <a:rPr lang="en-US" dirty="0"/>
              <a:t>       begin </a:t>
            </a:r>
          </a:p>
          <a:p>
            <a:r>
              <a:rPr lang="en-US" dirty="0"/>
              <a:t>            </a:t>
            </a:r>
            <a:r>
              <a:rPr lang="en-US" dirty="0" err="1"/>
              <a:t>areg</a:t>
            </a:r>
            <a:r>
              <a:rPr lang="en-US" dirty="0"/>
              <a:t>=0;                                                            //</a:t>
            </a:r>
            <a:r>
              <a:rPr lang="zh-CN" altLang="en-US" dirty="0"/>
              <a:t>初始化寄存器</a:t>
            </a:r>
            <a:r>
              <a:rPr lang="en-US" dirty="0" err="1"/>
              <a:t>areg</a:t>
            </a:r>
            <a:endParaRPr lang="en-US" dirty="0"/>
          </a:p>
          <a:p>
            <a:r>
              <a:rPr lang="en-US" dirty="0"/>
              <a:t>            for(index=0;index&lt;</a:t>
            </a:r>
            <a:r>
              <a:rPr lang="en-US" dirty="0" err="1"/>
              <a:t>size;index</a:t>
            </a:r>
            <a:r>
              <a:rPr lang="en-US" dirty="0"/>
              <a:t>=index+1)</a:t>
            </a:r>
          </a:p>
          <a:p>
            <a:r>
              <a:rPr lang="en-US" dirty="0"/>
              <a:t>                 memory[index]=0;                                  //</a:t>
            </a:r>
            <a:r>
              <a:rPr lang="zh-CN" altLang="en-US" dirty="0"/>
              <a:t>初始化一个</a:t>
            </a:r>
            <a:r>
              <a:rPr lang="en-US" dirty="0"/>
              <a:t>memory</a:t>
            </a:r>
          </a:p>
          <a:p>
            <a:r>
              <a:rPr lang="en-US" dirty="0"/>
              <a:t>       end</a:t>
            </a:r>
            <a:endParaRPr lang="zh-CN" altLang="en-US" dirty="0"/>
          </a:p>
        </p:txBody>
      </p:sp>
      <p:sp>
        <p:nvSpPr>
          <p:cNvPr id="7" name="矩形 6"/>
          <p:cNvSpPr/>
          <p:nvPr/>
        </p:nvSpPr>
        <p:spPr>
          <a:xfrm>
            <a:off x="642910" y="2643182"/>
            <a:ext cx="7929618" cy="369332"/>
          </a:xfrm>
          <a:prstGeom prst="rect">
            <a:avLst/>
          </a:prstGeom>
        </p:spPr>
        <p:txBody>
          <a:bodyPr wrap="square">
            <a:spAutoFit/>
          </a:bodyPr>
          <a:lstStyle/>
          <a:p>
            <a:r>
              <a:rPr lang="zh-CN" altLang="en-US" dirty="0"/>
              <a:t>在这个例子中用</a:t>
            </a:r>
            <a:r>
              <a:rPr lang="en-US" dirty="0"/>
              <a:t>initial</a:t>
            </a:r>
            <a:r>
              <a:rPr lang="zh-CN" altLang="en-US" dirty="0"/>
              <a:t>语句在仿真开始时对各变量进行初始化。 </a:t>
            </a:r>
          </a:p>
        </p:txBody>
      </p:sp>
      <p:sp>
        <p:nvSpPr>
          <p:cNvPr id="8" name="矩形 7"/>
          <p:cNvSpPr/>
          <p:nvPr/>
        </p:nvSpPr>
        <p:spPr>
          <a:xfrm>
            <a:off x="1428728" y="3000372"/>
            <a:ext cx="6072230" cy="1477328"/>
          </a:xfrm>
          <a:prstGeom prst="rect">
            <a:avLst/>
          </a:prstGeom>
        </p:spPr>
        <p:txBody>
          <a:bodyPr wrap="square">
            <a:spAutoFit/>
          </a:bodyPr>
          <a:lstStyle/>
          <a:p>
            <a:r>
              <a:rPr lang="en-US" altLang="zh-CN" dirty="0"/>
              <a:t>[</a:t>
            </a:r>
            <a:r>
              <a:rPr lang="zh-CN" altLang="en-US" dirty="0"/>
              <a:t>例</a:t>
            </a:r>
            <a:r>
              <a:rPr lang="en-US" altLang="zh-CN" dirty="0"/>
              <a:t>2]</a:t>
            </a:r>
            <a:r>
              <a:rPr lang="zh-CN" altLang="en-US" dirty="0"/>
              <a:t>： </a:t>
            </a:r>
            <a:endParaRPr lang="en-US" altLang="zh-CN" dirty="0"/>
          </a:p>
          <a:p>
            <a:r>
              <a:rPr lang="en-US" dirty="0"/>
              <a:t>         initial </a:t>
            </a:r>
          </a:p>
          <a:p>
            <a:r>
              <a:rPr lang="en-US" dirty="0"/>
              <a:t>              begin </a:t>
            </a:r>
          </a:p>
          <a:p>
            <a:r>
              <a:rPr lang="en-US" dirty="0"/>
              <a:t>                               inputs = 'b000000; //</a:t>
            </a:r>
            <a:r>
              <a:rPr lang="zh-CN" altLang="en-US" dirty="0"/>
              <a:t>初始时刻为</a:t>
            </a:r>
            <a:r>
              <a:rPr lang="en-US" altLang="zh-CN" dirty="0"/>
              <a:t>0    </a:t>
            </a:r>
          </a:p>
          <a:p>
            <a:r>
              <a:rPr lang="en-US" altLang="zh-CN" dirty="0"/>
              <a:t>                       #10 </a:t>
            </a:r>
            <a:r>
              <a:rPr lang="en-US" dirty="0"/>
              <a:t>inputs = 'b011001; </a:t>
            </a:r>
            <a:endParaRPr lang="zh-CN" altLang="en-US" dirty="0"/>
          </a:p>
        </p:txBody>
      </p:sp>
      <p:sp>
        <p:nvSpPr>
          <p:cNvPr id="9" name="矩形 8"/>
          <p:cNvSpPr/>
          <p:nvPr/>
        </p:nvSpPr>
        <p:spPr>
          <a:xfrm>
            <a:off x="2643174" y="4500570"/>
            <a:ext cx="4572000" cy="923330"/>
          </a:xfrm>
          <a:prstGeom prst="rect">
            <a:avLst/>
          </a:prstGeom>
        </p:spPr>
        <p:txBody>
          <a:bodyPr>
            <a:spAutoFit/>
          </a:bodyPr>
          <a:lstStyle/>
          <a:p>
            <a:r>
              <a:rPr lang="en-US" dirty="0"/>
              <a:t>#10 inputs = 'b011011; </a:t>
            </a:r>
          </a:p>
          <a:p>
            <a:r>
              <a:rPr lang="en-US" dirty="0"/>
              <a:t>#10 inputs = 'b011000; </a:t>
            </a:r>
          </a:p>
          <a:p>
            <a:r>
              <a:rPr lang="en-US" dirty="0"/>
              <a:t>#10 inputs = 'b001000; </a:t>
            </a:r>
          </a:p>
        </p:txBody>
      </p:sp>
      <p:sp>
        <p:nvSpPr>
          <p:cNvPr id="10" name="矩形 9"/>
          <p:cNvSpPr/>
          <p:nvPr/>
        </p:nvSpPr>
        <p:spPr>
          <a:xfrm>
            <a:off x="2214546" y="5357826"/>
            <a:ext cx="596638" cy="369332"/>
          </a:xfrm>
          <a:prstGeom prst="rect">
            <a:avLst/>
          </a:prstGeom>
        </p:spPr>
        <p:txBody>
          <a:bodyPr wrap="none">
            <a:spAutoFit/>
          </a:bodyPr>
          <a:lstStyle/>
          <a:p>
            <a:pPr lvl="0"/>
            <a:r>
              <a:rPr lang="en-US" dirty="0">
                <a:solidFill>
                  <a:prstClr val="black"/>
                </a:solidFill>
              </a:rPr>
              <a:t>end </a:t>
            </a:r>
            <a:endParaRPr lang="zh-CN" altLang="en-US" dirty="0">
              <a:solidFill>
                <a:prstClr val="black"/>
              </a:solidFill>
            </a:endParaRPr>
          </a:p>
        </p:txBody>
      </p:sp>
      <p:sp>
        <p:nvSpPr>
          <p:cNvPr id="11" name="矩形 10"/>
          <p:cNvSpPr/>
          <p:nvPr/>
        </p:nvSpPr>
        <p:spPr>
          <a:xfrm>
            <a:off x="500034" y="5779652"/>
            <a:ext cx="8215370" cy="923330"/>
          </a:xfrm>
          <a:prstGeom prst="rect">
            <a:avLst/>
          </a:prstGeom>
        </p:spPr>
        <p:txBody>
          <a:bodyPr wrap="square">
            <a:spAutoFit/>
          </a:bodyPr>
          <a:lstStyle/>
          <a:p>
            <a:r>
              <a:rPr lang="zh-CN" altLang="en-US" dirty="0"/>
              <a:t>用</a:t>
            </a:r>
            <a:r>
              <a:rPr lang="en-US" altLang="zh-CN" dirty="0"/>
              <a:t>initial</a:t>
            </a:r>
            <a:r>
              <a:rPr lang="zh-CN" altLang="en-US" dirty="0"/>
              <a:t>语句生成激励波形作为电路的测试仿真信号。一个模块中可以有多个</a:t>
            </a:r>
            <a:r>
              <a:rPr lang="en-US" altLang="zh-CN" dirty="0"/>
              <a:t>initial</a:t>
            </a:r>
            <a:r>
              <a:rPr lang="zh-CN" altLang="en-US" dirty="0"/>
              <a:t>块，它们都是并行运行的。</a:t>
            </a:r>
            <a:r>
              <a:rPr lang="en-US" altLang="zh-CN" dirty="0"/>
              <a:t>initial</a:t>
            </a:r>
            <a:r>
              <a:rPr lang="zh-CN" altLang="en-US" dirty="0"/>
              <a:t>块常用于测试文件 和虚拟模块的编写，用来产生仿真测试信号和设置信号记录等仿真环境。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srcRect/>
          <a:stretch>
            <a:fillRect/>
          </a:stretch>
        </p:blipFill>
        <p:spPr bwMode="auto">
          <a:xfrm>
            <a:off x="214282" y="2285992"/>
            <a:ext cx="7800975" cy="3705225"/>
          </a:xfrm>
          <a:prstGeom prst="rect">
            <a:avLst/>
          </a:prstGeom>
          <a:noFill/>
          <a:ln w="9525">
            <a:noFill/>
            <a:miter lim="800000"/>
            <a:headEnd/>
            <a:tailEnd/>
          </a:ln>
          <a:effectLst/>
        </p:spPr>
      </p:pic>
      <p:sp>
        <p:nvSpPr>
          <p:cNvPr id="3" name="矩形 2"/>
          <p:cNvSpPr/>
          <p:nvPr/>
        </p:nvSpPr>
        <p:spPr>
          <a:xfrm>
            <a:off x="571472" y="1000108"/>
            <a:ext cx="7929618" cy="1477328"/>
          </a:xfrm>
          <a:prstGeom prst="rect">
            <a:avLst/>
          </a:prstGeom>
        </p:spPr>
        <p:txBody>
          <a:bodyPr wrap="square">
            <a:spAutoFit/>
          </a:bodyPr>
          <a:lstStyle/>
          <a:p>
            <a:r>
              <a:rPr lang="en-US" altLang="zh-CN" dirty="0"/>
              <a:t>task</a:t>
            </a:r>
            <a:r>
              <a:rPr lang="zh-CN" altLang="en-US" dirty="0"/>
              <a:t>和</a:t>
            </a:r>
            <a:r>
              <a:rPr lang="en-US" altLang="zh-CN" dirty="0"/>
              <a:t>function</a:t>
            </a:r>
            <a:r>
              <a:rPr lang="zh-CN" altLang="en-US" dirty="0"/>
              <a:t>说明语句分别用来定义任务和函数。利用任务和函数可以把一个很大的程序模块分解 成许多较小的任务和函数便于理解和调试。输入、输出和总线信号的值可以传入、传出任务和函数。 任务和函数往往还是大的程序模块中在不同地点多次用到的相同的程序段。学会使用</a:t>
            </a:r>
            <a:r>
              <a:rPr lang="en-US" altLang="zh-CN" dirty="0"/>
              <a:t>task</a:t>
            </a:r>
            <a:r>
              <a:rPr lang="zh-CN" altLang="en-US" dirty="0"/>
              <a:t>和</a:t>
            </a:r>
            <a:r>
              <a:rPr lang="en-US" altLang="zh-CN" dirty="0"/>
              <a:t>function </a:t>
            </a:r>
            <a:r>
              <a:rPr lang="zh-CN" altLang="en-US" dirty="0"/>
              <a:t>语句可以简化程序的结构，使程序明白易懂，是编写较大型模块的基本功。 </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srcRect/>
          <a:stretch>
            <a:fillRect/>
          </a:stretch>
        </p:blipFill>
        <p:spPr bwMode="auto">
          <a:xfrm>
            <a:off x="709613" y="885825"/>
            <a:ext cx="7724775" cy="508635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TotalTime>
  <Words>3059</Words>
  <Application>Microsoft Office PowerPoint</Application>
  <PresentationFormat>全屏显示(4:3)</PresentationFormat>
  <Paragraphs>193</Paragraphs>
  <Slides>116</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116</vt:i4>
      </vt:variant>
    </vt:vector>
  </HeadingPairs>
  <TitlesOfParts>
    <vt:vector size="122" baseType="lpstr">
      <vt:lpstr>黑体</vt:lpstr>
      <vt:lpstr>宋体</vt:lpstr>
      <vt:lpstr>Arial</vt:lpstr>
      <vt:lpstr>Calibri</vt:lpstr>
      <vt:lpstr>Times New Roman</vt:lpstr>
      <vt:lpstr>Office 主题</vt:lpstr>
      <vt:lpstr>第一部分  EDA设计概述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Vlife Laptop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Vlife</dc:creator>
  <cp:lastModifiedBy>ZAIPENG</cp:lastModifiedBy>
  <cp:revision>45</cp:revision>
  <dcterms:created xsi:type="dcterms:W3CDTF">2020-08-12T09:42:00Z</dcterms:created>
  <dcterms:modified xsi:type="dcterms:W3CDTF">2022-06-07T12:14:00Z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2052-11.1.0.9198</vt:lpwstr>
  </property>
</Properties>
</file>